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1"/>
  </p:sldMasterIdLst>
  <p:handoutMasterIdLst>
    <p:handoutMasterId r:id="rId16"/>
  </p:handoutMasterIdLst>
  <p:sldIdLst>
    <p:sldId id="256" r:id="rId2"/>
    <p:sldId id="257" r:id="rId3"/>
    <p:sldId id="258" r:id="rId4"/>
    <p:sldId id="260" r:id="rId5"/>
    <p:sldId id="261" r:id="rId6"/>
    <p:sldId id="262" r:id="rId7"/>
    <p:sldId id="271" r:id="rId8"/>
    <p:sldId id="264" r:id="rId9"/>
    <p:sldId id="265" r:id="rId10"/>
    <p:sldId id="266" r:id="rId11"/>
    <p:sldId id="267" r:id="rId12"/>
    <p:sldId id="268" r:id="rId13"/>
    <p:sldId id="269"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FF"/>
    <a:srgbClr val="FF0000"/>
    <a:srgbClr val="B7C6D1"/>
    <a:srgbClr val="728FA5"/>
    <a:srgbClr val="930000"/>
    <a:srgbClr val="1B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52" autoAdjust="0"/>
    <p:restoredTop sz="94660"/>
  </p:normalViewPr>
  <p:slideViewPr>
    <p:cSldViewPr snapToGrid="0" snapToObjects="1">
      <p:cViewPr>
        <p:scale>
          <a:sx n="82" d="100"/>
          <a:sy n="82" d="100"/>
        </p:scale>
        <p:origin x="710" y="96"/>
      </p:cViewPr>
      <p:guideLst>
        <p:guide orient="horz" pos="2160"/>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51" d="100"/>
          <a:sy n="51" d="100"/>
        </p:scale>
        <p:origin x="2692" y="2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A7F200D-FE2A-44E5-8068-832A8600BFC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DD18CC95-E523-426E-B232-B67BC3A21E4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AFC2953-E7A9-4A1D-B30F-E009502DB207}" type="datetimeFigureOut">
              <a:rPr lang="en-GB" smtClean="0"/>
              <a:t>05/06/2025</a:t>
            </a:fld>
            <a:endParaRPr lang="en-GB"/>
          </a:p>
        </p:txBody>
      </p:sp>
      <p:sp>
        <p:nvSpPr>
          <p:cNvPr id="4" name="Footer Placeholder 3">
            <a:extLst>
              <a:ext uri="{FF2B5EF4-FFF2-40B4-BE49-F238E27FC236}">
                <a16:creationId xmlns:a16="http://schemas.microsoft.com/office/drawing/2014/main" id="{E546B73F-8AB1-4B90-83C4-688428B5730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7AA0E1C6-534E-4268-B709-39DC04E31E7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0E42F45-6637-4D1D-AFDB-8B1F0690ACA8}" type="slidenum">
              <a:rPr lang="en-GB" smtClean="0"/>
              <a:t>‹#›</a:t>
            </a:fld>
            <a:endParaRPr lang="en-GB"/>
          </a:p>
        </p:txBody>
      </p:sp>
    </p:spTree>
    <p:extLst>
      <p:ext uri="{BB962C8B-B14F-4D97-AF65-F5344CB8AC3E}">
        <p14:creationId xmlns:p14="http://schemas.microsoft.com/office/powerpoint/2010/main" val="218201149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Header">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7180AC5D-E06C-4327-9B46-C76A868D5BC2}"/>
              </a:ext>
            </a:extLst>
          </p:cNvPr>
          <p:cNvSpPr txBox="1">
            <a:spLocks/>
          </p:cNvSpPr>
          <p:nvPr/>
        </p:nvSpPr>
        <p:spPr>
          <a:xfrm>
            <a:off x="1082040" y="5364480"/>
            <a:ext cx="10027920" cy="10004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3200" b="1" kern="1200" cap="sm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2400" b="0" i="1" cap="none" baseline="0" dirty="0"/>
          </a:p>
        </p:txBody>
      </p:sp>
      <p:sp>
        <p:nvSpPr>
          <p:cNvPr id="4" name="Subtitle 2">
            <a:extLst>
              <a:ext uri="{FF2B5EF4-FFF2-40B4-BE49-F238E27FC236}">
                <a16:creationId xmlns:a16="http://schemas.microsoft.com/office/drawing/2014/main" id="{947E5F42-7899-4D78-8BF0-1B6FE4A4D6B8}"/>
              </a:ext>
            </a:extLst>
          </p:cNvPr>
          <p:cNvSpPr txBox="1">
            <a:spLocks/>
          </p:cNvSpPr>
          <p:nvPr/>
        </p:nvSpPr>
        <p:spPr>
          <a:xfrm>
            <a:off x="1082040" y="5364480"/>
            <a:ext cx="10027920" cy="10004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3200" b="1" kern="1200" cap="sm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2400" b="0" i="1" cap="none" baseline="0" dirty="0"/>
          </a:p>
        </p:txBody>
      </p:sp>
      <p:sp>
        <p:nvSpPr>
          <p:cNvPr id="2" name="Title 1">
            <a:extLst>
              <a:ext uri="{FF2B5EF4-FFF2-40B4-BE49-F238E27FC236}">
                <a16:creationId xmlns:a16="http://schemas.microsoft.com/office/drawing/2014/main" id="{FC61E525-4202-46B4-81A4-A0E39D1B44FD}"/>
              </a:ext>
            </a:extLst>
          </p:cNvPr>
          <p:cNvSpPr>
            <a:spLocks noGrp="1"/>
          </p:cNvSpPr>
          <p:nvPr>
            <p:ph type="title"/>
          </p:nvPr>
        </p:nvSpPr>
        <p:spPr>
          <a:xfrm>
            <a:off x="923925" y="4357846"/>
            <a:ext cx="10515600" cy="1214279"/>
          </a:xfrm>
        </p:spPr>
        <p:txBody>
          <a:bodyPr/>
          <a:lstStyle>
            <a:lvl1pPr>
              <a:defRPr lang="en-GB" sz="3200" b="1" kern="1200" cap="small" baseline="0" dirty="0">
                <a:solidFill>
                  <a:schemeClr val="bg1"/>
                </a:solidFill>
                <a:latin typeface="+mn-lt"/>
                <a:ea typeface="+mn-ea"/>
                <a:cs typeface="+mn-cs"/>
              </a:defRPr>
            </a:lvl1pPr>
          </a:lstStyle>
          <a:p>
            <a:r>
              <a:rPr lang="en-US"/>
              <a:t>Click to edit Master title style</a:t>
            </a:r>
            <a:endParaRPr lang="en-GB" dirty="0"/>
          </a:p>
        </p:txBody>
      </p:sp>
      <p:sp>
        <p:nvSpPr>
          <p:cNvPr id="6" name="Text Placeholder 5">
            <a:extLst>
              <a:ext uri="{FF2B5EF4-FFF2-40B4-BE49-F238E27FC236}">
                <a16:creationId xmlns:a16="http://schemas.microsoft.com/office/drawing/2014/main" id="{EB8F3F72-F71F-4754-946D-EDD3735F0F8F}"/>
              </a:ext>
            </a:extLst>
          </p:cNvPr>
          <p:cNvSpPr>
            <a:spLocks noGrp="1"/>
          </p:cNvSpPr>
          <p:nvPr>
            <p:ph type="body" sz="quarter" idx="10" hasCustomPrompt="1"/>
          </p:nvPr>
        </p:nvSpPr>
        <p:spPr>
          <a:xfrm>
            <a:off x="923926" y="5657850"/>
            <a:ext cx="10515600" cy="838200"/>
          </a:xfrm>
          <a:prstGeom prst="rect">
            <a:avLst/>
          </a:prstGeom>
        </p:spPr>
        <p:txBody>
          <a:bodyPr anchor="ctr">
            <a:normAutofit/>
          </a:bodyPr>
          <a:lstStyle>
            <a:lvl1pPr>
              <a:buNone/>
              <a:defRPr lang="en-GB" sz="2400" b="0" i="1" kern="1200" cap="none" baseline="0" dirty="0">
                <a:solidFill>
                  <a:schemeClr val="bg1"/>
                </a:solidFill>
                <a:latin typeface="+mn-lt"/>
                <a:ea typeface="+mn-ea"/>
                <a:cs typeface="+mn-cs"/>
              </a:defRPr>
            </a:lvl1pPr>
            <a:lvl2pPr>
              <a:buNone/>
              <a:defRPr/>
            </a:lvl2pPr>
            <a:lvl5pPr>
              <a:buFont typeface="Arial" panose="020B0604020202020204" pitchFamily="34" charset="0"/>
              <a:buChar char="•"/>
              <a:defRPr lang="en-GB" sz="3200" b="0" i="1" kern="1200" cap="none" baseline="0" dirty="0">
                <a:solidFill>
                  <a:schemeClr val="bg1"/>
                </a:solidFill>
                <a:latin typeface="+mn-lt"/>
                <a:ea typeface="+mn-ea"/>
                <a:cs typeface="+mn-cs"/>
              </a:defRPr>
            </a:lvl5pPr>
          </a:lstStyle>
          <a:p>
            <a:pPr lvl="0"/>
            <a:r>
              <a:rPr lang="en-GB" dirty="0"/>
              <a:t>Click to add author</a:t>
            </a:r>
          </a:p>
        </p:txBody>
      </p:sp>
      <p:sp>
        <p:nvSpPr>
          <p:cNvPr id="8" name="Subtitle 2">
            <a:extLst>
              <a:ext uri="{FF2B5EF4-FFF2-40B4-BE49-F238E27FC236}">
                <a16:creationId xmlns:a16="http://schemas.microsoft.com/office/drawing/2014/main" id="{8ED0B116-51FD-47A4-A60B-EBB7D3FA8270}"/>
              </a:ext>
            </a:extLst>
          </p:cNvPr>
          <p:cNvSpPr txBox="1">
            <a:spLocks/>
          </p:cNvSpPr>
          <p:nvPr userDrawn="1"/>
        </p:nvSpPr>
        <p:spPr>
          <a:xfrm>
            <a:off x="1082040" y="5364480"/>
            <a:ext cx="10027920" cy="10004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3200" b="1" kern="1200" cap="small" baseline="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2400" b="0" i="1" cap="none" baseline="0" dirty="0"/>
          </a:p>
        </p:txBody>
      </p:sp>
    </p:spTree>
    <p:extLst>
      <p:ext uri="{BB962C8B-B14F-4D97-AF65-F5344CB8AC3E}">
        <p14:creationId xmlns:p14="http://schemas.microsoft.com/office/powerpoint/2010/main" val="4032036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1960" y="136526"/>
            <a:ext cx="11262360" cy="880744"/>
          </a:xfrm>
        </p:spPr>
        <p:txBody>
          <a:bodyPr>
            <a:normAutofit/>
          </a:bodyPr>
          <a:lstStyle>
            <a:lvl1pPr>
              <a:defRPr sz="2800" b="1">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441960" y="1489393"/>
            <a:ext cx="11262360" cy="4351338"/>
          </a:xfrm>
          <a:prstGeom prst="rect">
            <a:avLst/>
          </a:prstGeom>
        </p:spPr>
        <p:txBody>
          <a:bodyPr/>
          <a:lstStyle>
            <a:lvl1pPr>
              <a:buNone/>
              <a:defRPr/>
            </a:lvl1pPr>
          </a:lstStyle>
          <a:p>
            <a:pPr lvl="0"/>
            <a:r>
              <a:rPr lang="en-US"/>
              <a:t>Click to edit Master text styles</a:t>
            </a:r>
          </a:p>
        </p:txBody>
      </p:sp>
      <p:sp>
        <p:nvSpPr>
          <p:cNvPr id="4" name="Date Placeholder 3"/>
          <p:cNvSpPr>
            <a:spLocks noGrp="1"/>
          </p:cNvSpPr>
          <p:nvPr>
            <p:ph type="dt" sz="half" idx="10"/>
          </p:nvPr>
        </p:nvSpPr>
        <p:spPr>
          <a:xfrm>
            <a:off x="441960" y="6291105"/>
            <a:ext cx="3154680" cy="408620"/>
          </a:xfrm>
        </p:spPr>
        <p:txBody>
          <a:bodyPr/>
          <a:lstStyle>
            <a:lvl1pPr>
              <a:defRPr>
                <a:solidFill>
                  <a:schemeClr val="tx1"/>
                </a:solidFill>
              </a:defRPr>
            </a:lvl1pPr>
          </a:lstStyle>
          <a:p>
            <a:fld id="{4C3901AA-390C-4BBF-B494-38B4816307C0}" type="datetimeFigureOut">
              <a:rPr lang="en-GB" smtClean="0"/>
              <a:t>05/06/2025</a:t>
            </a:fld>
            <a:endParaRPr lang="en-GB"/>
          </a:p>
        </p:txBody>
      </p:sp>
      <p:sp>
        <p:nvSpPr>
          <p:cNvPr id="5" name="Footer Placeholder 4"/>
          <p:cNvSpPr>
            <a:spLocks noGrp="1"/>
          </p:cNvSpPr>
          <p:nvPr>
            <p:ph type="ftr" sz="quarter" idx="11"/>
          </p:nvPr>
        </p:nvSpPr>
        <p:spPr>
          <a:xfrm>
            <a:off x="3840480" y="6312853"/>
            <a:ext cx="4531360" cy="365125"/>
          </a:xfrm>
        </p:spPr>
        <p:txBody>
          <a:bodyPr/>
          <a:lstStyle>
            <a:lvl1pPr>
              <a:defRPr>
                <a:solidFill>
                  <a:schemeClr val="tx1"/>
                </a:solidFill>
              </a:defRPr>
            </a:lvl1pPr>
          </a:lstStyle>
          <a:p>
            <a:endParaRPr lang="en-GB"/>
          </a:p>
        </p:txBody>
      </p:sp>
    </p:spTree>
    <p:extLst>
      <p:ext uri="{BB962C8B-B14F-4D97-AF65-F5344CB8AC3E}">
        <p14:creationId xmlns:p14="http://schemas.microsoft.com/office/powerpoint/2010/main" val="3817767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Horizontal 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1960" y="136526"/>
            <a:ext cx="11262360" cy="880744"/>
          </a:xfrm>
        </p:spPr>
        <p:txBody>
          <a:bodyPr>
            <a:normAutofit/>
          </a:bodyPr>
          <a:lstStyle>
            <a:lvl1pPr>
              <a:defRPr sz="2800" b="1">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441960" y="1489393"/>
            <a:ext cx="5471160" cy="4351338"/>
          </a:xfrm>
          <a:prstGeom prst="rect">
            <a:avLst/>
          </a:prstGeom>
        </p:spPr>
        <p:txBody>
          <a:bodyPr/>
          <a:lstStyle>
            <a:lvl1pPr>
              <a:buNone/>
              <a:defRPr/>
            </a:lvl1pPr>
          </a:lstStyle>
          <a:p>
            <a:pPr lvl="0"/>
            <a:r>
              <a:rPr lang="en-US"/>
              <a:t>Click to edit Master text styles</a:t>
            </a:r>
          </a:p>
        </p:txBody>
      </p:sp>
      <p:sp>
        <p:nvSpPr>
          <p:cNvPr id="4" name="Date Placeholder 3"/>
          <p:cNvSpPr>
            <a:spLocks noGrp="1"/>
          </p:cNvSpPr>
          <p:nvPr>
            <p:ph type="dt" sz="half" idx="10"/>
          </p:nvPr>
        </p:nvSpPr>
        <p:spPr>
          <a:xfrm>
            <a:off x="441960" y="6291105"/>
            <a:ext cx="3154680" cy="408620"/>
          </a:xfrm>
        </p:spPr>
        <p:txBody>
          <a:bodyPr/>
          <a:lstStyle>
            <a:lvl1pPr>
              <a:defRPr>
                <a:solidFill>
                  <a:schemeClr val="tx1"/>
                </a:solidFill>
              </a:defRPr>
            </a:lvl1pPr>
          </a:lstStyle>
          <a:p>
            <a:endParaRPr lang="en-GB" dirty="0">
              <a:solidFill>
                <a:schemeClr val="tx1"/>
              </a:solidFill>
            </a:endParaRPr>
          </a:p>
        </p:txBody>
      </p:sp>
      <p:sp>
        <p:nvSpPr>
          <p:cNvPr id="5" name="Footer Placeholder 4"/>
          <p:cNvSpPr>
            <a:spLocks noGrp="1"/>
          </p:cNvSpPr>
          <p:nvPr>
            <p:ph type="ftr" sz="quarter" idx="11"/>
          </p:nvPr>
        </p:nvSpPr>
        <p:spPr>
          <a:xfrm>
            <a:off x="3840480" y="6312853"/>
            <a:ext cx="4531360" cy="365125"/>
          </a:xfrm>
        </p:spPr>
        <p:txBody>
          <a:bodyPr/>
          <a:lstStyle>
            <a:lvl1pPr>
              <a:defRPr>
                <a:solidFill>
                  <a:schemeClr val="tx1"/>
                </a:solidFill>
              </a:defRPr>
            </a:lvl1pPr>
          </a:lstStyle>
          <a:p>
            <a:endParaRPr lang="en-GB" dirty="0">
              <a:solidFill>
                <a:schemeClr val="tx1"/>
              </a:solidFill>
            </a:endParaRPr>
          </a:p>
        </p:txBody>
      </p:sp>
      <p:sp>
        <p:nvSpPr>
          <p:cNvPr id="6" name="Content Placeholder 2">
            <a:extLst>
              <a:ext uri="{FF2B5EF4-FFF2-40B4-BE49-F238E27FC236}">
                <a16:creationId xmlns:a16="http://schemas.microsoft.com/office/drawing/2014/main" id="{DBD81892-4640-4F5B-89B6-82E616676D20}"/>
              </a:ext>
            </a:extLst>
          </p:cNvPr>
          <p:cNvSpPr>
            <a:spLocks noGrp="1"/>
          </p:cNvSpPr>
          <p:nvPr>
            <p:ph idx="12"/>
          </p:nvPr>
        </p:nvSpPr>
        <p:spPr>
          <a:xfrm>
            <a:off x="6299202" y="1489392"/>
            <a:ext cx="5471160" cy="4351338"/>
          </a:xfrm>
          <a:prstGeom prst="rect">
            <a:avLst/>
          </a:prstGeom>
        </p:spPr>
        <p:txBody>
          <a:bodyPr/>
          <a:lstStyle>
            <a:lvl1pPr>
              <a:buNone/>
              <a:defRPr/>
            </a:lvl1pPr>
            <a:lvl2pPr>
              <a:buNone/>
              <a:defRPr/>
            </a:lvl2pPr>
            <a:lvl3pPr>
              <a:buNone/>
              <a:defRPr/>
            </a:lvl3pPr>
            <a:lvl4pPr>
              <a:buNone/>
              <a:defRPr/>
            </a:lvl4pPr>
            <a:lvl5pPr>
              <a:buFont typeface="Arial" panose="020B0604020202020204" pitchFamily="34" charset="0"/>
              <a:buNone/>
              <a:defRPr/>
            </a:lvl5pPr>
          </a:lstStyle>
          <a:p>
            <a:pPr lvl="0"/>
            <a:r>
              <a:rPr lang="en-US"/>
              <a:t>Click to edit Master text styles</a:t>
            </a:r>
          </a:p>
        </p:txBody>
      </p:sp>
    </p:spTree>
    <p:extLst>
      <p:ext uri="{BB962C8B-B14F-4D97-AF65-F5344CB8AC3E}">
        <p14:creationId xmlns:p14="http://schemas.microsoft.com/office/powerpoint/2010/main" val="1589767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Vertical 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1960" y="136526"/>
            <a:ext cx="11262360" cy="880744"/>
          </a:xfrm>
        </p:spPr>
        <p:txBody>
          <a:bodyPr>
            <a:normAutofit/>
          </a:bodyPr>
          <a:lstStyle>
            <a:lvl1pPr>
              <a:defRPr sz="2800" b="1">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441960" y="1489393"/>
            <a:ext cx="11328402" cy="1939607"/>
          </a:xfrm>
          <a:prstGeom prst="rect">
            <a:avLst/>
          </a:prstGeom>
        </p:spPr>
        <p:txBody>
          <a:bodyPr/>
          <a:lstStyle>
            <a:lvl1pPr>
              <a:buNone/>
              <a:defRPr/>
            </a:lvl1pPr>
          </a:lstStyle>
          <a:p>
            <a:pPr lvl="0"/>
            <a:r>
              <a:rPr lang="en-US"/>
              <a:t>Click to edit Master text styles</a:t>
            </a:r>
          </a:p>
        </p:txBody>
      </p:sp>
      <p:sp>
        <p:nvSpPr>
          <p:cNvPr id="4" name="Date Placeholder 3"/>
          <p:cNvSpPr>
            <a:spLocks noGrp="1"/>
          </p:cNvSpPr>
          <p:nvPr>
            <p:ph type="dt" sz="half" idx="10"/>
          </p:nvPr>
        </p:nvSpPr>
        <p:spPr>
          <a:xfrm>
            <a:off x="441960" y="6291105"/>
            <a:ext cx="3154680" cy="408620"/>
          </a:xfrm>
        </p:spPr>
        <p:txBody>
          <a:bodyPr/>
          <a:lstStyle>
            <a:lvl1pPr>
              <a:defRPr>
                <a:solidFill>
                  <a:schemeClr val="tx1"/>
                </a:solidFill>
              </a:defRPr>
            </a:lvl1pPr>
          </a:lstStyle>
          <a:p>
            <a:endParaRPr lang="en-GB" dirty="0">
              <a:solidFill>
                <a:schemeClr val="tx1"/>
              </a:solidFill>
            </a:endParaRPr>
          </a:p>
        </p:txBody>
      </p:sp>
      <p:sp>
        <p:nvSpPr>
          <p:cNvPr id="5" name="Footer Placeholder 4"/>
          <p:cNvSpPr>
            <a:spLocks noGrp="1"/>
          </p:cNvSpPr>
          <p:nvPr>
            <p:ph type="ftr" sz="quarter" idx="11"/>
          </p:nvPr>
        </p:nvSpPr>
        <p:spPr>
          <a:xfrm>
            <a:off x="3840480" y="6312853"/>
            <a:ext cx="4531360" cy="365125"/>
          </a:xfrm>
        </p:spPr>
        <p:txBody>
          <a:bodyPr/>
          <a:lstStyle>
            <a:lvl1pPr>
              <a:defRPr>
                <a:solidFill>
                  <a:schemeClr val="tx1"/>
                </a:solidFill>
              </a:defRPr>
            </a:lvl1pPr>
          </a:lstStyle>
          <a:p>
            <a:endParaRPr lang="en-GB" dirty="0">
              <a:solidFill>
                <a:schemeClr val="tx1"/>
              </a:solidFill>
            </a:endParaRPr>
          </a:p>
        </p:txBody>
      </p:sp>
      <p:sp>
        <p:nvSpPr>
          <p:cNvPr id="6" name="Content Placeholder 2">
            <a:extLst>
              <a:ext uri="{FF2B5EF4-FFF2-40B4-BE49-F238E27FC236}">
                <a16:creationId xmlns:a16="http://schemas.microsoft.com/office/drawing/2014/main" id="{DBD81892-4640-4F5B-89B6-82E616676D20}"/>
              </a:ext>
            </a:extLst>
          </p:cNvPr>
          <p:cNvSpPr>
            <a:spLocks noGrp="1"/>
          </p:cNvSpPr>
          <p:nvPr>
            <p:ph idx="12"/>
          </p:nvPr>
        </p:nvSpPr>
        <p:spPr>
          <a:xfrm>
            <a:off x="441960" y="3708400"/>
            <a:ext cx="11328402" cy="2132330"/>
          </a:xfrm>
          <a:prstGeom prst="rect">
            <a:avLst/>
          </a:prstGeom>
        </p:spPr>
        <p:txBody>
          <a:bodyPr/>
          <a:lstStyle>
            <a:lvl1pPr>
              <a:buNone/>
              <a:defRPr/>
            </a:lvl1pPr>
            <a:lvl2pPr>
              <a:buNone/>
              <a:defRPr/>
            </a:lvl2pPr>
            <a:lvl3pPr>
              <a:buNone/>
              <a:defRPr/>
            </a:lvl3pPr>
            <a:lvl4pPr>
              <a:buNone/>
              <a:defRPr/>
            </a:lvl4pPr>
            <a:lvl5pPr>
              <a:buFont typeface="Arial" panose="020B0604020202020204" pitchFamily="34" charset="0"/>
              <a:buNone/>
              <a:defRPr/>
            </a:lvl5pPr>
          </a:lstStyle>
          <a:p>
            <a:pPr lvl="0"/>
            <a:r>
              <a:rPr lang="en-US"/>
              <a:t>Click to edit Master text styles</a:t>
            </a:r>
          </a:p>
        </p:txBody>
      </p:sp>
    </p:spTree>
    <p:extLst>
      <p:ext uri="{BB962C8B-B14F-4D97-AF65-F5344CB8AC3E}">
        <p14:creationId xmlns:p14="http://schemas.microsoft.com/office/powerpoint/2010/main" val="1959699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ull Screen Image">
    <p:bg>
      <p:bgRef idx="1001">
        <a:schemeClr val="bg1"/>
      </p:bgRef>
    </p:bg>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DB7B1BF3-9174-4E4A-83C7-E602FF37B31D}"/>
              </a:ext>
            </a:extLst>
          </p:cNvPr>
          <p:cNvSpPr>
            <a:spLocks noGrp="1"/>
          </p:cNvSpPr>
          <p:nvPr>
            <p:ph sz="quarter" idx="10"/>
          </p:nvPr>
        </p:nvSpPr>
        <p:spPr>
          <a:xfrm>
            <a:off x="0" y="-10160"/>
            <a:ext cx="12192000" cy="6868160"/>
          </a:xfrm>
          <a:prstGeom prst="rect">
            <a:avLst/>
          </a:prstGeom>
        </p:spPr>
        <p:txBody>
          <a:bodyPr/>
          <a:lstStyle>
            <a:lvl1pPr>
              <a:buNone/>
              <a:defRPr/>
            </a:lvl1pPr>
          </a:lstStyle>
          <a:p>
            <a:pPr lvl="0"/>
            <a:r>
              <a:rPr lang="en-US"/>
              <a:t>Click to edit Master text styles</a:t>
            </a:r>
          </a:p>
        </p:txBody>
      </p:sp>
    </p:spTree>
    <p:extLst>
      <p:ext uri="{BB962C8B-B14F-4D97-AF65-F5344CB8AC3E}">
        <p14:creationId xmlns:p14="http://schemas.microsoft.com/office/powerpoint/2010/main" val="299861918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4498975"/>
            <a:ext cx="10515600" cy="1325563"/>
          </a:xfrm>
          <a:prstGeom prst="rect">
            <a:avLst/>
          </a:prstGeom>
        </p:spPr>
        <p:txBody>
          <a:bodyPr vert="horz" lIns="91440" tIns="45720" rIns="91440" bIns="45720" rtlCol="0" anchor="ctr">
            <a:noAutofit/>
          </a:bodyPr>
          <a:lstStyle/>
          <a:p>
            <a:r>
              <a:rPr lang="en-US" dirty="0"/>
              <a:t>Aa</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3901AA-390C-4BBF-B494-38B4816307C0}" type="datetimeFigureOut">
              <a:rPr lang="en-GB" smtClean="0"/>
              <a:t>05/06/2025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24D597-2E1B-4F81-9859-A40055605CAB}" type="slidenum">
              <a:rPr lang="en-GB" smtClean="0"/>
              <a:t>‹#›</a:t>
            </a:fld>
            <a:endParaRPr lang="en-GB"/>
          </a:p>
        </p:txBody>
      </p:sp>
    </p:spTree>
    <p:extLst>
      <p:ext uri="{BB962C8B-B14F-4D97-AF65-F5344CB8AC3E}">
        <p14:creationId xmlns:p14="http://schemas.microsoft.com/office/powerpoint/2010/main" val="2949413984"/>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Lst>
  <p:txStyles>
    <p:titleStyle>
      <a:lvl1pPr algn="l" defTabSz="914400" rtl="0" eaLnBrk="1" latinLnBrk="0" hangingPunct="1">
        <a:lnSpc>
          <a:spcPct val="90000"/>
        </a:lnSpc>
        <a:spcBef>
          <a:spcPct val="0"/>
        </a:spcBef>
        <a:buNone/>
        <a:defRPr lang="en-US" sz="11500" b="1" kern="1200" cap="none" baseline="0" dirty="0">
          <a:solidFill>
            <a:schemeClr val="bg1"/>
          </a:solidFill>
          <a:latin typeface="+mn-lt"/>
          <a:ea typeface="+mn-ea"/>
          <a:cs typeface="+mn-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1ABDAFC-CC85-4FDB-A24D-8B64762C426F}"/>
              </a:ext>
            </a:extLst>
          </p:cNvPr>
          <p:cNvSpPr>
            <a:spLocks noGrp="1"/>
          </p:cNvSpPr>
          <p:nvPr>
            <p:ph type="title"/>
          </p:nvPr>
        </p:nvSpPr>
        <p:spPr/>
        <p:txBody>
          <a:bodyPr/>
          <a:lstStyle/>
          <a:p>
            <a:r>
              <a:rPr lang="en-GB" dirty="0"/>
              <a:t>Comparison of </a:t>
            </a:r>
            <a:r>
              <a:rPr lang="en-GB" dirty="0" err="1"/>
              <a:t>spatio</a:t>
            </a:r>
            <a:r>
              <a:rPr lang="en-GB" dirty="0"/>
              <a:t>-temporal </a:t>
            </a:r>
            <a:r>
              <a:rPr lang="en-IN" dirty="0"/>
              <a:t>burned area distribution</a:t>
            </a:r>
            <a:endParaRPr lang="en-GB" dirty="0"/>
          </a:p>
        </p:txBody>
      </p:sp>
      <p:sp>
        <p:nvSpPr>
          <p:cNvPr id="6" name="Text Placeholder 5">
            <a:extLst>
              <a:ext uri="{FF2B5EF4-FFF2-40B4-BE49-F238E27FC236}">
                <a16:creationId xmlns:a16="http://schemas.microsoft.com/office/drawing/2014/main" id="{40020F4A-ECBD-40E1-A67B-56A1BBA19EF4}"/>
              </a:ext>
            </a:extLst>
          </p:cNvPr>
          <p:cNvSpPr>
            <a:spLocks noGrp="1"/>
          </p:cNvSpPr>
          <p:nvPr>
            <p:ph type="body" sz="quarter" idx="10"/>
          </p:nvPr>
        </p:nvSpPr>
        <p:spPr/>
        <p:txBody>
          <a:bodyPr>
            <a:normAutofit fontScale="70000" lnSpcReduction="20000"/>
          </a:bodyPr>
          <a:lstStyle/>
          <a:p>
            <a:r>
              <a:rPr lang="en-GB" sz="2200" dirty="0"/>
              <a:t>Sriram Krishnasamy Seenivasan	 Tutor: Prof. Giovanna Venuti</a:t>
            </a:r>
          </a:p>
          <a:p>
            <a:r>
              <a:rPr lang="en-GB" sz="2200" dirty="0"/>
              <a:t>Rishikesh Miriyala			           Dr. Da</a:t>
            </a:r>
            <a:r>
              <a:rPr lang="en-IN" sz="2200" dirty="0" err="1"/>
              <a:t>niela</a:t>
            </a:r>
            <a:r>
              <a:rPr lang="en-IN" sz="2200" dirty="0"/>
              <a:t> Stroppiana</a:t>
            </a:r>
            <a:endParaRPr lang="en-GB" sz="2200" dirty="0"/>
          </a:p>
          <a:p>
            <a:r>
              <a:rPr lang="it-IT" sz="2200" dirty="0">
                <a:effectLst/>
                <a:ea typeface="Aptos" panose="020B0004020202020204" pitchFamily="34" charset="0"/>
                <a:cs typeface="Arial" panose="020B0604020202020204" pitchFamily="34" charset="0"/>
              </a:rPr>
              <a:t>Ghulam Abbas Zafari</a:t>
            </a:r>
            <a:r>
              <a:rPr lang="it-IT" sz="2200" dirty="0">
                <a:effectLst/>
                <a:latin typeface="Arial" panose="020B0604020202020204" pitchFamily="34" charset="0"/>
                <a:ea typeface="Aptos" panose="020B0004020202020204" pitchFamily="34" charset="0"/>
                <a:cs typeface="Arial" panose="020B0604020202020204" pitchFamily="34" charset="0"/>
              </a:rPr>
              <a:t> </a:t>
            </a:r>
            <a:endParaRPr lang="en-GB" sz="2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9952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822B0-AC76-4D15-6835-E879903B71E3}"/>
              </a:ext>
            </a:extLst>
          </p:cNvPr>
          <p:cNvSpPr>
            <a:spLocks noGrp="1"/>
          </p:cNvSpPr>
          <p:nvPr>
            <p:ph type="title"/>
          </p:nvPr>
        </p:nvSpPr>
        <p:spPr>
          <a:xfrm>
            <a:off x="441960" y="136526"/>
            <a:ext cx="11262360" cy="880744"/>
          </a:xfrm>
        </p:spPr>
        <p:txBody>
          <a:bodyPr anchor="ctr">
            <a:normAutofit/>
          </a:bodyPr>
          <a:lstStyle/>
          <a:p>
            <a:r>
              <a:rPr lang="en-US" dirty="0"/>
              <a:t>Land Cover and Forest Change</a:t>
            </a:r>
            <a:endParaRPr lang="en-IN" dirty="0"/>
          </a:p>
        </p:txBody>
      </p:sp>
      <p:sp>
        <p:nvSpPr>
          <p:cNvPr id="5" name="Content Placeholder 2">
            <a:extLst>
              <a:ext uri="{FF2B5EF4-FFF2-40B4-BE49-F238E27FC236}">
                <a16:creationId xmlns:a16="http://schemas.microsoft.com/office/drawing/2014/main" id="{BE5E264E-DE5F-21CA-46BA-C7EB7E777F55}"/>
              </a:ext>
            </a:extLst>
          </p:cNvPr>
          <p:cNvSpPr>
            <a:spLocks noGrp="1"/>
          </p:cNvSpPr>
          <p:nvPr>
            <p:ph idx="1"/>
          </p:nvPr>
        </p:nvSpPr>
        <p:spPr>
          <a:xfrm>
            <a:off x="441960" y="1489393"/>
            <a:ext cx="5471160" cy="4351338"/>
          </a:xfrm>
        </p:spPr>
        <p:txBody>
          <a:bodyPr>
            <a:normAutofit/>
          </a:bodyPr>
          <a:lstStyle/>
          <a:p>
            <a:pPr marL="457200" indent="-457200">
              <a:buFont typeface="Arial" panose="020B0604020202020204" pitchFamily="34" charset="0"/>
              <a:buChar char="•"/>
            </a:pPr>
            <a:r>
              <a:rPr lang="en-IN" dirty="0"/>
              <a:t>Reclassified LULC from MODIS MCD12C1 (2022).</a:t>
            </a:r>
          </a:p>
          <a:p>
            <a:pPr marL="457200" indent="-457200">
              <a:buFont typeface="Arial" panose="020B0604020202020204" pitchFamily="34" charset="0"/>
              <a:buChar char="•"/>
            </a:pPr>
            <a:r>
              <a:rPr lang="en-IN" dirty="0"/>
              <a:t>Area statistics calculated per land cover class (e.g., forest, grass, cropland).</a:t>
            </a:r>
          </a:p>
        </p:txBody>
      </p:sp>
      <p:pic>
        <p:nvPicPr>
          <p:cNvPr id="6" name="Picture 5" descr="A map of australia with different colors&#10;&#10;AI-generated content may be incorrect.">
            <a:extLst>
              <a:ext uri="{FF2B5EF4-FFF2-40B4-BE49-F238E27FC236}">
                <a16:creationId xmlns:a16="http://schemas.microsoft.com/office/drawing/2014/main" id="{C4C9315D-B02D-AA97-00F7-E40C1362FCFD}"/>
              </a:ext>
            </a:extLst>
          </p:cNvPr>
          <p:cNvPicPr>
            <a:picLocks noChangeAspect="1"/>
          </p:cNvPicPr>
          <p:nvPr/>
        </p:nvPicPr>
        <p:blipFill>
          <a:blip r:embed="rId2"/>
          <a:srcRect l="4681" r="4791" b="1"/>
          <a:stretch>
            <a:fillRect/>
          </a:stretch>
        </p:blipFill>
        <p:spPr>
          <a:xfrm>
            <a:off x="6299202" y="1489392"/>
            <a:ext cx="5471160" cy="3705178"/>
          </a:xfrm>
          <a:prstGeom prst="rect">
            <a:avLst/>
          </a:prstGeom>
          <a:noFill/>
        </p:spPr>
      </p:pic>
      <p:sp>
        <p:nvSpPr>
          <p:cNvPr id="7" name="Content Placeholder 2">
            <a:extLst>
              <a:ext uri="{FF2B5EF4-FFF2-40B4-BE49-F238E27FC236}">
                <a16:creationId xmlns:a16="http://schemas.microsoft.com/office/drawing/2014/main" id="{C2A22B2F-9817-420E-CF02-D5A680091CA7}"/>
              </a:ext>
            </a:extLst>
          </p:cNvPr>
          <p:cNvSpPr txBox="1">
            <a:spLocks/>
          </p:cNvSpPr>
          <p:nvPr/>
        </p:nvSpPr>
        <p:spPr>
          <a:xfrm flipH="1">
            <a:off x="6065520" y="4197927"/>
            <a:ext cx="6050280" cy="191104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buFont typeface="Arial" panose="020B0604020202020204" pitchFamily="34" charset="0"/>
              <a:buChar char="•"/>
            </a:pPr>
            <a:endParaRPr lang="en-IN" sz="1050" dirty="0"/>
          </a:p>
        </p:txBody>
      </p:sp>
      <p:graphicFrame>
        <p:nvGraphicFramePr>
          <p:cNvPr id="11" name="Table 10">
            <a:extLst>
              <a:ext uri="{FF2B5EF4-FFF2-40B4-BE49-F238E27FC236}">
                <a16:creationId xmlns:a16="http://schemas.microsoft.com/office/drawing/2014/main" id="{24BFEDEF-A32E-CAED-86C8-B20246A1FD75}"/>
              </a:ext>
            </a:extLst>
          </p:cNvPr>
          <p:cNvGraphicFramePr>
            <a:graphicFrameLocks noGrp="1"/>
          </p:cNvGraphicFramePr>
          <p:nvPr>
            <p:extLst>
              <p:ext uri="{D42A27DB-BD31-4B8C-83A1-F6EECF244321}">
                <p14:modId xmlns:p14="http://schemas.microsoft.com/office/powerpoint/2010/main" val="85487057"/>
              </p:ext>
            </p:extLst>
          </p:nvPr>
        </p:nvGraphicFramePr>
        <p:xfrm>
          <a:off x="0" y="4032556"/>
          <a:ext cx="6050280" cy="1901231"/>
        </p:xfrm>
        <a:graphic>
          <a:graphicData uri="http://schemas.openxmlformats.org/drawingml/2006/table">
            <a:tbl>
              <a:tblPr firstRow="1" bandRow="1">
                <a:tableStyleId>{5C22544A-7EE6-4342-B048-85BDC9FD1C3A}</a:tableStyleId>
              </a:tblPr>
              <a:tblGrid>
                <a:gridCol w="1512570">
                  <a:extLst>
                    <a:ext uri="{9D8B030D-6E8A-4147-A177-3AD203B41FA5}">
                      <a16:colId xmlns:a16="http://schemas.microsoft.com/office/drawing/2014/main" val="2485426489"/>
                    </a:ext>
                  </a:extLst>
                </a:gridCol>
                <a:gridCol w="1512570">
                  <a:extLst>
                    <a:ext uri="{9D8B030D-6E8A-4147-A177-3AD203B41FA5}">
                      <a16:colId xmlns:a16="http://schemas.microsoft.com/office/drawing/2014/main" val="4045460432"/>
                    </a:ext>
                  </a:extLst>
                </a:gridCol>
                <a:gridCol w="1512570">
                  <a:extLst>
                    <a:ext uri="{9D8B030D-6E8A-4147-A177-3AD203B41FA5}">
                      <a16:colId xmlns:a16="http://schemas.microsoft.com/office/drawing/2014/main" val="432864625"/>
                    </a:ext>
                  </a:extLst>
                </a:gridCol>
                <a:gridCol w="1512570">
                  <a:extLst>
                    <a:ext uri="{9D8B030D-6E8A-4147-A177-3AD203B41FA5}">
                      <a16:colId xmlns:a16="http://schemas.microsoft.com/office/drawing/2014/main" val="3876117484"/>
                    </a:ext>
                  </a:extLst>
                </a:gridCol>
              </a:tblGrid>
              <a:tr h="296874">
                <a:tc>
                  <a:txBody>
                    <a:bodyPr/>
                    <a:lstStyle/>
                    <a:p>
                      <a:r>
                        <a:rPr lang="en-IN" dirty="0"/>
                        <a:t>Type</a:t>
                      </a:r>
                    </a:p>
                  </a:txBody>
                  <a:tcPr/>
                </a:tc>
                <a:tc>
                  <a:txBody>
                    <a:bodyPr/>
                    <a:lstStyle/>
                    <a:p>
                      <a:r>
                        <a:rPr lang="en-IN" dirty="0"/>
                        <a:t>Area </a:t>
                      </a:r>
                      <a:r>
                        <a:rPr lang="en-IN" sz="1800" b="1" kern="1200" dirty="0">
                          <a:solidFill>
                            <a:schemeClr val="lt1"/>
                          </a:solidFill>
                          <a:effectLst/>
                          <a:latin typeface="+mn-lt"/>
                          <a:ea typeface="+mn-ea"/>
                          <a:cs typeface="+mn-cs"/>
                        </a:rPr>
                        <a:t>km²</a:t>
                      </a:r>
                      <a:endParaRPr lang="en-IN" dirty="0"/>
                    </a:p>
                  </a:txBody>
                  <a:tcPr/>
                </a:tc>
                <a:tc>
                  <a:txBody>
                    <a:bodyPr/>
                    <a:lstStyle/>
                    <a:p>
                      <a:r>
                        <a:rPr lang="en-IN" dirty="0"/>
                        <a:t>Type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Area </a:t>
                      </a:r>
                      <a:r>
                        <a:rPr lang="en-IN" sz="1800" b="1" kern="1200" dirty="0">
                          <a:solidFill>
                            <a:schemeClr val="lt1"/>
                          </a:solidFill>
                          <a:effectLst/>
                          <a:latin typeface="+mn-lt"/>
                          <a:ea typeface="+mn-ea"/>
                          <a:cs typeface="+mn-cs"/>
                        </a:rPr>
                        <a:t>km²</a:t>
                      </a:r>
                      <a:endParaRPr lang="en-IN" dirty="0"/>
                    </a:p>
                  </a:txBody>
                  <a:tcPr/>
                </a:tc>
                <a:extLst>
                  <a:ext uri="{0D108BD9-81ED-4DB2-BD59-A6C34878D82A}">
                    <a16:rowId xmlns:a16="http://schemas.microsoft.com/office/drawing/2014/main" val="2656035561"/>
                  </a:ext>
                </a:extLst>
              </a:tr>
              <a:tr h="296874">
                <a:tc>
                  <a:txBody>
                    <a:bodyPr/>
                    <a:lstStyle/>
                    <a:p>
                      <a:r>
                        <a:rPr lang="en-IN" dirty="0"/>
                        <a:t>Forest</a:t>
                      </a:r>
                    </a:p>
                  </a:txBody>
                  <a:tcPr/>
                </a:tc>
                <a:tc>
                  <a:txBody>
                    <a:bodyPr/>
                    <a:lstStyle/>
                    <a:p>
                      <a:r>
                        <a:rPr lang="en-IN" sz="1800" kern="1200" dirty="0">
                          <a:solidFill>
                            <a:schemeClr val="dk1"/>
                          </a:solidFill>
                          <a:effectLst/>
                          <a:latin typeface="+mn-lt"/>
                          <a:ea typeface="+mn-ea"/>
                          <a:cs typeface="+mn-cs"/>
                        </a:rPr>
                        <a:t>260450 </a:t>
                      </a:r>
                      <a:endParaRPr lang="en-IN" dirty="0"/>
                    </a:p>
                  </a:txBody>
                  <a:tcPr/>
                </a:tc>
                <a:tc>
                  <a:txBody>
                    <a:bodyPr/>
                    <a:lstStyle/>
                    <a:p>
                      <a:r>
                        <a:rPr lang="en-IN" dirty="0"/>
                        <a:t>Shrubs</a:t>
                      </a:r>
                    </a:p>
                  </a:txBody>
                  <a:tcPr/>
                </a:tc>
                <a:tc>
                  <a:txBody>
                    <a:bodyPr/>
                    <a:lstStyle/>
                    <a:p>
                      <a:r>
                        <a:rPr lang="en-IN" sz="1800" kern="1200" dirty="0">
                          <a:solidFill>
                            <a:schemeClr val="dk1"/>
                          </a:solidFill>
                          <a:effectLst/>
                          <a:latin typeface="+mn-lt"/>
                          <a:ea typeface="+mn-ea"/>
                          <a:cs typeface="+mn-cs"/>
                        </a:rPr>
                        <a:t>4474151 </a:t>
                      </a:r>
                      <a:endParaRPr lang="en-IN" dirty="0"/>
                    </a:p>
                  </a:txBody>
                  <a:tcPr/>
                </a:tc>
                <a:extLst>
                  <a:ext uri="{0D108BD9-81ED-4DB2-BD59-A6C34878D82A}">
                    <a16:rowId xmlns:a16="http://schemas.microsoft.com/office/drawing/2014/main" val="2902655988"/>
                  </a:ext>
                </a:extLst>
              </a:tr>
              <a:tr h="296874">
                <a:tc>
                  <a:txBody>
                    <a:bodyPr/>
                    <a:lstStyle/>
                    <a:p>
                      <a:r>
                        <a:rPr lang="en-IN" dirty="0"/>
                        <a:t>Grasslands</a:t>
                      </a:r>
                    </a:p>
                  </a:txBody>
                  <a:tcPr/>
                </a:tc>
                <a:tc>
                  <a:txBody>
                    <a:bodyPr/>
                    <a:lstStyle/>
                    <a:p>
                      <a:r>
                        <a:rPr lang="en-IN" sz="1800" kern="1200" dirty="0">
                          <a:solidFill>
                            <a:schemeClr val="dk1"/>
                          </a:solidFill>
                          <a:effectLst/>
                          <a:latin typeface="+mn-lt"/>
                          <a:ea typeface="+mn-ea"/>
                          <a:cs typeface="+mn-cs"/>
                        </a:rPr>
                        <a:t>527369 </a:t>
                      </a:r>
                      <a:endParaRPr lang="en-IN" dirty="0"/>
                    </a:p>
                  </a:txBody>
                  <a:tcPr/>
                </a:tc>
                <a:tc>
                  <a:txBody>
                    <a:bodyPr/>
                    <a:lstStyle/>
                    <a:p>
                      <a:r>
                        <a:rPr lang="en-IN" dirty="0"/>
                        <a:t>Cropland</a:t>
                      </a:r>
                    </a:p>
                  </a:txBody>
                  <a:tcPr/>
                </a:tc>
                <a:tc>
                  <a:txBody>
                    <a:bodyPr/>
                    <a:lstStyle/>
                    <a:p>
                      <a:r>
                        <a:rPr lang="en-IN" sz="1800" kern="1200" dirty="0">
                          <a:solidFill>
                            <a:schemeClr val="dk1"/>
                          </a:solidFill>
                          <a:effectLst/>
                          <a:latin typeface="+mn-lt"/>
                          <a:ea typeface="+mn-ea"/>
                          <a:cs typeface="+mn-cs"/>
                        </a:rPr>
                        <a:t>1890771 </a:t>
                      </a:r>
                      <a:endParaRPr lang="en-IN" dirty="0"/>
                    </a:p>
                  </a:txBody>
                  <a:tcPr/>
                </a:tc>
                <a:extLst>
                  <a:ext uri="{0D108BD9-81ED-4DB2-BD59-A6C34878D82A}">
                    <a16:rowId xmlns:a16="http://schemas.microsoft.com/office/drawing/2014/main" val="3680769941"/>
                  </a:ext>
                </a:extLst>
              </a:tr>
              <a:tr h="438191">
                <a:tc>
                  <a:txBody>
                    <a:bodyPr/>
                    <a:lstStyle/>
                    <a:p>
                      <a:r>
                        <a:rPr lang="en-IN" dirty="0"/>
                        <a:t>Mixed</a:t>
                      </a:r>
                    </a:p>
                  </a:txBody>
                  <a:tcPr/>
                </a:tc>
                <a:tc>
                  <a:txBody>
                    <a:bodyPr/>
                    <a:lstStyle/>
                    <a:p>
                      <a:r>
                        <a:rPr lang="en-IN" sz="1800" kern="1200" dirty="0">
                          <a:solidFill>
                            <a:schemeClr val="dk1"/>
                          </a:solidFill>
                          <a:effectLst/>
                          <a:latin typeface="+mn-lt"/>
                          <a:ea typeface="+mn-ea"/>
                          <a:cs typeface="+mn-cs"/>
                        </a:rPr>
                        <a:t>348860 </a:t>
                      </a:r>
                      <a:endParaRPr lang="en-IN" dirty="0"/>
                    </a:p>
                  </a:txBody>
                  <a:tcPr/>
                </a:tc>
                <a:tc>
                  <a:txBody>
                    <a:bodyPr/>
                    <a:lstStyle/>
                    <a:p>
                      <a:r>
                        <a:rPr lang="en-IN" dirty="0"/>
                        <a:t>Sparse</a:t>
                      </a:r>
                    </a:p>
                  </a:txBody>
                  <a:tcPr/>
                </a:tc>
                <a:tc>
                  <a:txBody>
                    <a:bodyPr/>
                    <a:lstStyle/>
                    <a:p>
                      <a:r>
                        <a:rPr lang="en-IN" sz="1800" kern="1200" dirty="0">
                          <a:solidFill>
                            <a:schemeClr val="dk1"/>
                          </a:solidFill>
                          <a:effectLst/>
                          <a:latin typeface="+mn-lt"/>
                          <a:ea typeface="+mn-ea"/>
                          <a:cs typeface="+mn-cs"/>
                        </a:rPr>
                        <a:t>314 </a:t>
                      </a:r>
                      <a:endParaRPr lang="en-IN" dirty="0"/>
                    </a:p>
                  </a:txBody>
                  <a:tcPr/>
                </a:tc>
                <a:extLst>
                  <a:ext uri="{0D108BD9-81ED-4DB2-BD59-A6C34878D82A}">
                    <a16:rowId xmlns:a16="http://schemas.microsoft.com/office/drawing/2014/main" val="1469803386"/>
                  </a:ext>
                </a:extLst>
              </a:tr>
              <a:tr h="296874">
                <a:tc>
                  <a:txBody>
                    <a:bodyPr/>
                    <a:lstStyle/>
                    <a:p>
                      <a:r>
                        <a:rPr lang="en-IN" dirty="0"/>
                        <a:t>Water</a:t>
                      </a:r>
                    </a:p>
                  </a:txBody>
                  <a:tcPr/>
                </a:tc>
                <a:tc>
                  <a:txBody>
                    <a:bodyPr/>
                    <a:lstStyle/>
                    <a:p>
                      <a:r>
                        <a:rPr lang="en-IN" sz="1800" kern="1200" dirty="0">
                          <a:solidFill>
                            <a:schemeClr val="dk1"/>
                          </a:solidFill>
                          <a:effectLst/>
                          <a:latin typeface="+mn-lt"/>
                          <a:ea typeface="+mn-ea"/>
                          <a:cs typeface="+mn-cs"/>
                        </a:rPr>
                        <a:t>42950 </a:t>
                      </a:r>
                      <a:endParaRPr lang="en-IN" dirty="0"/>
                    </a:p>
                  </a:txBody>
                  <a:tcPr/>
                </a:tc>
                <a:tc>
                  <a:txBody>
                    <a:bodyPr/>
                    <a:lstStyle/>
                    <a:p>
                      <a:r>
                        <a:rPr lang="en-IN" dirty="0"/>
                        <a:t>Snow/Ice</a:t>
                      </a:r>
                    </a:p>
                  </a:txBody>
                  <a:tcPr/>
                </a:tc>
                <a:tc>
                  <a:txBody>
                    <a:bodyPr/>
                    <a:lstStyle/>
                    <a:p>
                      <a:r>
                        <a:rPr lang="en-IN" sz="1800" kern="1200" dirty="0">
                          <a:solidFill>
                            <a:schemeClr val="dk1"/>
                          </a:solidFill>
                          <a:effectLst/>
                          <a:latin typeface="+mn-lt"/>
                          <a:ea typeface="+mn-ea"/>
                          <a:cs typeface="+mn-cs"/>
                        </a:rPr>
                        <a:t>143696 </a:t>
                      </a:r>
                      <a:endParaRPr lang="en-IN" dirty="0"/>
                    </a:p>
                  </a:txBody>
                  <a:tcPr/>
                </a:tc>
                <a:extLst>
                  <a:ext uri="{0D108BD9-81ED-4DB2-BD59-A6C34878D82A}">
                    <a16:rowId xmlns:a16="http://schemas.microsoft.com/office/drawing/2014/main" val="3367837528"/>
                  </a:ext>
                </a:extLst>
              </a:tr>
            </a:tbl>
          </a:graphicData>
        </a:graphic>
      </p:graphicFrame>
    </p:spTree>
    <p:extLst>
      <p:ext uri="{BB962C8B-B14F-4D97-AF65-F5344CB8AC3E}">
        <p14:creationId xmlns:p14="http://schemas.microsoft.com/office/powerpoint/2010/main" val="2363103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CAAF0-CD1A-45DC-1EFB-56DBA90A84AE}"/>
              </a:ext>
            </a:extLst>
          </p:cNvPr>
          <p:cNvSpPr>
            <a:spLocks noGrp="1"/>
          </p:cNvSpPr>
          <p:nvPr>
            <p:ph type="title"/>
          </p:nvPr>
        </p:nvSpPr>
        <p:spPr>
          <a:xfrm>
            <a:off x="441960" y="136526"/>
            <a:ext cx="11262360" cy="880744"/>
          </a:xfrm>
        </p:spPr>
        <p:txBody>
          <a:bodyPr anchor="ctr">
            <a:normAutofit/>
          </a:bodyPr>
          <a:lstStyle/>
          <a:p>
            <a:r>
              <a:rPr lang="en-IN" dirty="0"/>
              <a:t>Forest Loss</a:t>
            </a:r>
          </a:p>
        </p:txBody>
      </p:sp>
      <p:sp>
        <p:nvSpPr>
          <p:cNvPr id="10" name="Content Placeholder 3">
            <a:extLst>
              <a:ext uri="{FF2B5EF4-FFF2-40B4-BE49-F238E27FC236}">
                <a16:creationId xmlns:a16="http://schemas.microsoft.com/office/drawing/2014/main" id="{7842DBEE-F719-65A6-1B2A-413B1BE8614E}"/>
              </a:ext>
            </a:extLst>
          </p:cNvPr>
          <p:cNvSpPr>
            <a:spLocks noGrp="1"/>
          </p:cNvSpPr>
          <p:nvPr>
            <p:ph idx="12"/>
          </p:nvPr>
        </p:nvSpPr>
        <p:spPr>
          <a:xfrm>
            <a:off x="6293796" y="1489392"/>
            <a:ext cx="5336270" cy="3967825"/>
          </a:xfrm>
        </p:spPr>
        <p:txBody>
          <a:bodyPr/>
          <a:lstStyle/>
          <a:p>
            <a:pPr marL="457200" indent="-457200" algn="just">
              <a:buFont typeface="Arial" panose="020B0604020202020204" pitchFamily="34" charset="0"/>
              <a:buChar char="•"/>
            </a:pPr>
            <a:r>
              <a:rPr lang="en-US" dirty="0"/>
              <a:t>Annual forest loss (2002–2022) using Hansen dataset.</a:t>
            </a:r>
          </a:p>
          <a:p>
            <a:pPr marL="457200" indent="-457200" algn="just">
              <a:buFont typeface="Arial" panose="020B0604020202020204" pitchFamily="34" charset="0"/>
              <a:buChar char="•"/>
            </a:pPr>
            <a:r>
              <a:rPr lang="en-US" dirty="0"/>
              <a:t> Hotspot map shows spatial distribution of forest loss.</a:t>
            </a:r>
          </a:p>
          <a:p>
            <a:pPr marL="457200" indent="-457200" algn="just">
              <a:buFont typeface="Arial" panose="020B0604020202020204" pitchFamily="34" charset="0"/>
              <a:buChar char="•"/>
            </a:pPr>
            <a:endParaRPr lang="en-US" dirty="0"/>
          </a:p>
        </p:txBody>
      </p:sp>
      <p:pic>
        <p:nvPicPr>
          <p:cNvPr id="7" name="Content Placeholder 6" descr="A map of australia with red areas">
            <a:extLst>
              <a:ext uri="{FF2B5EF4-FFF2-40B4-BE49-F238E27FC236}">
                <a16:creationId xmlns:a16="http://schemas.microsoft.com/office/drawing/2014/main" id="{D59085FE-DA12-01E3-7622-B4587337512A}"/>
              </a:ext>
            </a:extLst>
          </p:cNvPr>
          <p:cNvPicPr>
            <a:picLocks noGrp="1" noChangeAspect="1"/>
          </p:cNvPicPr>
          <p:nvPr>
            <p:ph idx="1"/>
          </p:nvPr>
        </p:nvPicPr>
        <p:blipFill>
          <a:blip r:embed="rId2"/>
          <a:srcRect l="12" t="15628" r="2471" b="12727"/>
          <a:stretch/>
        </p:blipFill>
        <p:spPr>
          <a:xfrm>
            <a:off x="441960" y="1546696"/>
            <a:ext cx="5336270" cy="4173168"/>
          </a:xfrm>
        </p:spPr>
      </p:pic>
      <p:pic>
        <p:nvPicPr>
          <p:cNvPr id="9" name="Picture 8">
            <a:extLst>
              <a:ext uri="{FF2B5EF4-FFF2-40B4-BE49-F238E27FC236}">
                <a16:creationId xmlns:a16="http://schemas.microsoft.com/office/drawing/2014/main" id="{E49C07B1-486E-D9EE-42C7-50812DD789A9}"/>
              </a:ext>
            </a:extLst>
          </p:cNvPr>
          <p:cNvPicPr>
            <a:picLocks noChangeAspect="1"/>
          </p:cNvPicPr>
          <p:nvPr/>
        </p:nvPicPr>
        <p:blipFill>
          <a:blip r:embed="rId3"/>
          <a:stretch>
            <a:fillRect/>
          </a:stretch>
        </p:blipFill>
        <p:spPr>
          <a:xfrm>
            <a:off x="513405" y="1585608"/>
            <a:ext cx="4204510" cy="4134256"/>
          </a:xfrm>
          <a:prstGeom prst="rect">
            <a:avLst/>
          </a:prstGeom>
        </p:spPr>
      </p:pic>
      <p:pic>
        <p:nvPicPr>
          <p:cNvPr id="6" name="Picture 5" descr="A screenshot of a computer&#10;&#10;AI-generated content may be incorrect.">
            <a:extLst>
              <a:ext uri="{FF2B5EF4-FFF2-40B4-BE49-F238E27FC236}">
                <a16:creationId xmlns:a16="http://schemas.microsoft.com/office/drawing/2014/main" id="{1BFA15F0-036E-A5E1-9521-25838FA9ECF7}"/>
              </a:ext>
            </a:extLst>
          </p:cNvPr>
          <p:cNvPicPr>
            <a:picLocks noChangeAspect="1"/>
          </p:cNvPicPr>
          <p:nvPr/>
        </p:nvPicPr>
        <p:blipFill>
          <a:blip r:embed="rId4"/>
          <a:stretch>
            <a:fillRect/>
          </a:stretch>
        </p:blipFill>
        <p:spPr>
          <a:xfrm>
            <a:off x="5898204" y="3204119"/>
            <a:ext cx="2837233" cy="2637951"/>
          </a:xfrm>
          <a:prstGeom prst="rect">
            <a:avLst/>
          </a:prstGeom>
        </p:spPr>
      </p:pic>
    </p:spTree>
    <p:extLst>
      <p:ext uri="{BB962C8B-B14F-4D97-AF65-F5344CB8AC3E}">
        <p14:creationId xmlns:p14="http://schemas.microsoft.com/office/powerpoint/2010/main" val="3581361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0DEA0-D1C6-E5A5-E3EA-EC89A2D81D21}"/>
              </a:ext>
            </a:extLst>
          </p:cNvPr>
          <p:cNvSpPr>
            <a:spLocks noGrp="1"/>
          </p:cNvSpPr>
          <p:nvPr>
            <p:ph type="title"/>
          </p:nvPr>
        </p:nvSpPr>
        <p:spPr>
          <a:xfrm>
            <a:off x="441960" y="136526"/>
            <a:ext cx="11262360" cy="880744"/>
          </a:xfrm>
        </p:spPr>
        <p:txBody>
          <a:bodyPr anchor="ctr">
            <a:normAutofit/>
          </a:bodyPr>
          <a:lstStyle/>
          <a:p>
            <a:r>
              <a:rPr lang="en-IN" dirty="0"/>
              <a:t>Insights and Interpretation</a:t>
            </a:r>
          </a:p>
        </p:txBody>
      </p:sp>
      <p:sp>
        <p:nvSpPr>
          <p:cNvPr id="4" name="Content Placeholder 3">
            <a:extLst>
              <a:ext uri="{FF2B5EF4-FFF2-40B4-BE49-F238E27FC236}">
                <a16:creationId xmlns:a16="http://schemas.microsoft.com/office/drawing/2014/main" id="{ED1D3757-C780-F480-5C45-215AC969AB42}"/>
              </a:ext>
            </a:extLst>
          </p:cNvPr>
          <p:cNvSpPr>
            <a:spLocks noGrp="1"/>
          </p:cNvSpPr>
          <p:nvPr>
            <p:ph idx="1"/>
          </p:nvPr>
        </p:nvSpPr>
        <p:spPr>
          <a:xfrm>
            <a:off x="441960" y="1489393"/>
            <a:ext cx="5471160" cy="4351338"/>
          </a:xfrm>
        </p:spPr>
        <p:txBody>
          <a:bodyPr>
            <a:normAutofit/>
          </a:bodyPr>
          <a:lstStyle/>
          <a:p>
            <a:pPr marL="457200" indent="-457200">
              <a:buFont typeface="Arial" panose="020B0604020202020204" pitchFamily="34" charset="0"/>
              <a:buChar char="•"/>
            </a:pPr>
            <a:r>
              <a:rPr lang="en-US" sz="2400" dirty="0"/>
              <a:t>Fires impacted forest, grasslands and shrub regions the most.</a:t>
            </a:r>
          </a:p>
          <a:p>
            <a:pPr marL="457200" indent="-457200">
              <a:buFont typeface="Arial" panose="020B0604020202020204" pitchFamily="34" charset="0"/>
              <a:buChar char="•"/>
            </a:pPr>
            <a:r>
              <a:rPr lang="en-US" sz="2400" dirty="0"/>
              <a:t>NDVI anomalies showed clear vegetation loss after 2020.</a:t>
            </a:r>
          </a:p>
          <a:p>
            <a:pPr marL="457200" indent="-457200">
              <a:buFont typeface="Arial" panose="020B0604020202020204" pitchFamily="34" charset="0"/>
              <a:buChar char="•"/>
            </a:pPr>
            <a:r>
              <a:rPr lang="en-US" sz="2400" dirty="0"/>
              <a:t>Forest loss peaked in 2019–2020; hotspots aligned with fire zones.</a:t>
            </a:r>
          </a:p>
          <a:p>
            <a:pPr marL="0" indent="0"/>
            <a:r>
              <a:rPr lang="en-US" sz="2400" dirty="0"/>
              <a:t>.</a:t>
            </a:r>
          </a:p>
          <a:p>
            <a:pPr marL="0" indent="0"/>
            <a:endParaRPr lang="en-IN" sz="2400" dirty="0"/>
          </a:p>
          <a:p>
            <a:pPr marL="0" indent="0"/>
            <a:endParaRPr lang="en-IN" sz="2400" dirty="0"/>
          </a:p>
        </p:txBody>
      </p:sp>
      <p:pic>
        <p:nvPicPr>
          <p:cNvPr id="3" name="Picture 2" descr="A graph with red lines">
            <a:extLst>
              <a:ext uri="{FF2B5EF4-FFF2-40B4-BE49-F238E27FC236}">
                <a16:creationId xmlns:a16="http://schemas.microsoft.com/office/drawing/2014/main" id="{400B9D6F-B9D8-0EA1-AFC9-02094D428807}"/>
              </a:ext>
            </a:extLst>
          </p:cNvPr>
          <p:cNvPicPr>
            <a:picLocks noChangeAspect="1"/>
          </p:cNvPicPr>
          <p:nvPr/>
        </p:nvPicPr>
        <p:blipFill>
          <a:blip r:embed="rId2"/>
          <a:srcRect l="2977" t="10280" r="5098" b="3781"/>
          <a:stretch>
            <a:fillRect/>
          </a:stretch>
        </p:blipFill>
        <p:spPr>
          <a:xfrm>
            <a:off x="5735782" y="1735282"/>
            <a:ext cx="6034580" cy="3844636"/>
          </a:xfrm>
          <a:prstGeom prst="rect">
            <a:avLst/>
          </a:prstGeom>
          <a:noFill/>
        </p:spPr>
      </p:pic>
    </p:spTree>
    <p:extLst>
      <p:ext uri="{BB962C8B-B14F-4D97-AF65-F5344CB8AC3E}">
        <p14:creationId xmlns:p14="http://schemas.microsoft.com/office/powerpoint/2010/main" val="1872117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C3A18-E90B-25BB-6427-1625282769A5}"/>
              </a:ext>
            </a:extLst>
          </p:cNvPr>
          <p:cNvSpPr>
            <a:spLocks noGrp="1"/>
          </p:cNvSpPr>
          <p:nvPr>
            <p:ph type="title"/>
          </p:nvPr>
        </p:nvSpPr>
        <p:spPr>
          <a:xfrm>
            <a:off x="441960" y="136526"/>
            <a:ext cx="11262360" cy="880744"/>
          </a:xfrm>
        </p:spPr>
        <p:txBody>
          <a:bodyPr anchor="ctr">
            <a:normAutofit/>
          </a:bodyPr>
          <a:lstStyle/>
          <a:p>
            <a:r>
              <a:rPr lang="en-IN" dirty="0"/>
              <a:t>Conclusion &amp; Challenges</a:t>
            </a:r>
          </a:p>
        </p:txBody>
      </p:sp>
      <p:sp>
        <p:nvSpPr>
          <p:cNvPr id="4" name="Content Placeholder 3">
            <a:extLst>
              <a:ext uri="{FF2B5EF4-FFF2-40B4-BE49-F238E27FC236}">
                <a16:creationId xmlns:a16="http://schemas.microsoft.com/office/drawing/2014/main" id="{C4E7C3F4-D959-4A41-9387-C0CB1CF18FAD}"/>
              </a:ext>
            </a:extLst>
          </p:cNvPr>
          <p:cNvSpPr>
            <a:spLocks noGrp="1"/>
          </p:cNvSpPr>
          <p:nvPr>
            <p:ph idx="1"/>
          </p:nvPr>
        </p:nvSpPr>
        <p:spPr>
          <a:xfrm>
            <a:off x="441960" y="1489393"/>
            <a:ext cx="11561972" cy="4351338"/>
          </a:xfrm>
        </p:spPr>
        <p:txBody>
          <a:bodyPr/>
          <a:lstStyle/>
          <a:p>
            <a:pPr marL="457200" indent="-457200" algn="just">
              <a:buFont typeface="Arial" panose="020B0604020202020204" pitchFamily="34" charset="0"/>
              <a:buChar char="•"/>
            </a:pPr>
            <a:r>
              <a:rPr lang="en-US" dirty="0"/>
              <a:t>From the analysis, we confirm that around 8</a:t>
            </a:r>
            <a:r>
              <a:rPr lang="en-IN" dirty="0"/>
              <a:t>,000,000 ha forest was lost during 2019-2021</a:t>
            </a:r>
            <a:r>
              <a:rPr lang="en-US" dirty="0"/>
              <a:t>.</a:t>
            </a:r>
          </a:p>
          <a:p>
            <a:pPr marL="457200" indent="-457200" algn="just">
              <a:buFont typeface="Arial" panose="020B0604020202020204" pitchFamily="34" charset="0"/>
              <a:buChar char="•"/>
            </a:pPr>
            <a:r>
              <a:rPr lang="en-US" dirty="0"/>
              <a:t>During the Black Summer fire season (late 2019 to early 2020), there’s a noticeable spike in burned area, indicating intense fire activity over that period.</a:t>
            </a:r>
          </a:p>
          <a:p>
            <a:pPr marL="457200" indent="-457200" algn="just">
              <a:buFont typeface="Arial" panose="020B0604020202020204" pitchFamily="34" charset="0"/>
              <a:buChar char="•"/>
            </a:pPr>
            <a:r>
              <a:rPr lang="en-US" dirty="0"/>
              <a:t>Google Earth Engine efficiently visualized burned are maps with high resolution enabling rapid analysis. However, due to vast data volume and export limitations extracting results were challenging and constrained large scale processing. </a:t>
            </a:r>
          </a:p>
        </p:txBody>
      </p:sp>
    </p:spTree>
    <p:extLst>
      <p:ext uri="{BB962C8B-B14F-4D97-AF65-F5344CB8AC3E}">
        <p14:creationId xmlns:p14="http://schemas.microsoft.com/office/powerpoint/2010/main" val="1661970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6E74CB0-BFB9-59D1-5020-E255883ED200}"/>
              </a:ext>
            </a:extLst>
          </p:cNvPr>
          <p:cNvSpPr>
            <a:spLocks noGrp="1"/>
          </p:cNvSpPr>
          <p:nvPr>
            <p:ph sz="quarter" idx="10"/>
          </p:nvPr>
        </p:nvSpPr>
        <p:spPr/>
        <p:txBody>
          <a:bodyPr anchor="ctr"/>
          <a:lstStyle/>
          <a:p>
            <a:pPr algn="ctr"/>
            <a:r>
              <a:rPr lang="en-IN" sz="6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 </a:t>
            </a:r>
          </a:p>
        </p:txBody>
      </p:sp>
    </p:spTree>
    <p:extLst>
      <p:ext uri="{BB962C8B-B14F-4D97-AF65-F5344CB8AC3E}">
        <p14:creationId xmlns:p14="http://schemas.microsoft.com/office/powerpoint/2010/main" val="2180332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DCD0B-2422-4AFA-A3B1-E84ECBB76626}"/>
              </a:ext>
            </a:extLst>
          </p:cNvPr>
          <p:cNvSpPr>
            <a:spLocks noGrp="1"/>
          </p:cNvSpPr>
          <p:nvPr>
            <p:ph type="title"/>
          </p:nvPr>
        </p:nvSpPr>
        <p:spPr/>
        <p:txBody>
          <a:bodyPr/>
          <a:lstStyle/>
          <a:p>
            <a:r>
              <a:rPr lang="en-US" dirty="0"/>
              <a:t>Why Study Burned Area Distribution in Australia?</a:t>
            </a:r>
            <a:endParaRPr lang="en-GB" dirty="0"/>
          </a:p>
        </p:txBody>
      </p:sp>
      <p:sp>
        <p:nvSpPr>
          <p:cNvPr id="3" name="Content Placeholder 2">
            <a:extLst>
              <a:ext uri="{FF2B5EF4-FFF2-40B4-BE49-F238E27FC236}">
                <a16:creationId xmlns:a16="http://schemas.microsoft.com/office/drawing/2014/main" id="{32944AE9-1697-49B9-A14B-0FD1AD6584BC}"/>
              </a:ext>
            </a:extLst>
          </p:cNvPr>
          <p:cNvSpPr>
            <a:spLocks noGrp="1"/>
          </p:cNvSpPr>
          <p:nvPr>
            <p:ph idx="1"/>
          </p:nvPr>
        </p:nvSpPr>
        <p:spPr/>
        <p:txBody>
          <a:bodyPr/>
          <a:lstStyle/>
          <a:p>
            <a:pPr marL="457200" indent="-457200">
              <a:buFont typeface="Arial" panose="020B0604020202020204" pitchFamily="34" charset="0"/>
              <a:buChar char="•"/>
            </a:pPr>
            <a:r>
              <a:rPr lang="en-US" dirty="0"/>
              <a:t>Australia faces frequent, intense bushfires, especially during summer.</a:t>
            </a:r>
          </a:p>
          <a:p>
            <a:pPr marL="457200" indent="-457200">
              <a:buFont typeface="Arial" panose="020B0604020202020204" pitchFamily="34" charset="0"/>
              <a:buChar char="•"/>
            </a:pPr>
            <a:r>
              <a:rPr lang="en-US" dirty="0"/>
              <a:t>The 2019–2020 ‘Black Summer’ highlighted severe ecological and economic impacts.</a:t>
            </a:r>
          </a:p>
          <a:p>
            <a:pPr marL="457200" indent="-457200">
              <a:buFont typeface="Arial" panose="020B0604020202020204" pitchFamily="34" charset="0"/>
              <a:buChar char="•"/>
            </a:pPr>
            <a:r>
              <a:rPr lang="en-US" dirty="0"/>
              <a:t>Understanding fire dynamics is crucial for risk mitigation and land management.</a:t>
            </a:r>
          </a:p>
          <a:p>
            <a:pPr marL="457200" indent="-457200">
              <a:buFont typeface="Arial" panose="020B0604020202020204" pitchFamily="34" charset="0"/>
              <a:buChar char="•"/>
            </a:pPr>
            <a:r>
              <a:rPr lang="en-US" dirty="0"/>
              <a:t>Google Earth Engine (GEE) offers scalable tools for </a:t>
            </a:r>
            <a:r>
              <a:rPr lang="en-US" dirty="0" err="1"/>
              <a:t>spatio</a:t>
            </a:r>
            <a:r>
              <a:rPr lang="en-US" dirty="0"/>
              <a:t>-temporal analysis.</a:t>
            </a:r>
          </a:p>
        </p:txBody>
      </p:sp>
    </p:spTree>
    <p:extLst>
      <p:ext uri="{BB962C8B-B14F-4D97-AF65-F5344CB8AC3E}">
        <p14:creationId xmlns:p14="http://schemas.microsoft.com/office/powerpoint/2010/main" val="2315654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58093-81C6-F25E-DE21-AC255E0FB763}"/>
              </a:ext>
            </a:extLst>
          </p:cNvPr>
          <p:cNvSpPr>
            <a:spLocks noGrp="1"/>
          </p:cNvSpPr>
          <p:nvPr>
            <p:ph type="title"/>
          </p:nvPr>
        </p:nvSpPr>
        <p:spPr>
          <a:xfrm>
            <a:off x="441960" y="136526"/>
            <a:ext cx="11262360" cy="880744"/>
          </a:xfrm>
        </p:spPr>
        <p:txBody>
          <a:bodyPr anchor="ctr">
            <a:normAutofit/>
          </a:bodyPr>
          <a:lstStyle/>
          <a:p>
            <a:r>
              <a:rPr lang="en-IN" dirty="0"/>
              <a:t>Project Objectives</a:t>
            </a:r>
          </a:p>
        </p:txBody>
      </p:sp>
      <p:sp>
        <p:nvSpPr>
          <p:cNvPr id="3" name="Content Placeholder 2">
            <a:extLst>
              <a:ext uri="{FF2B5EF4-FFF2-40B4-BE49-F238E27FC236}">
                <a16:creationId xmlns:a16="http://schemas.microsoft.com/office/drawing/2014/main" id="{ED654932-281B-C52D-3F28-A1BF9CF11C20}"/>
              </a:ext>
            </a:extLst>
          </p:cNvPr>
          <p:cNvSpPr>
            <a:spLocks noGrp="1"/>
          </p:cNvSpPr>
          <p:nvPr>
            <p:ph idx="1"/>
          </p:nvPr>
        </p:nvSpPr>
        <p:spPr>
          <a:xfrm>
            <a:off x="441960" y="1489393"/>
            <a:ext cx="10725393" cy="3570980"/>
          </a:xfrm>
        </p:spPr>
        <p:txBody>
          <a:bodyPr>
            <a:normAutofit/>
          </a:bodyPr>
          <a:lstStyle/>
          <a:p>
            <a:pPr marL="457200" indent="-457200" algn="just">
              <a:buFont typeface="Arial" panose="020B0604020202020204" pitchFamily="34" charset="0"/>
              <a:buChar char="•"/>
            </a:pPr>
            <a:r>
              <a:rPr lang="en-IN" dirty="0"/>
              <a:t>Compare MODIS MCD64 and FIRMS fire datasets.</a:t>
            </a:r>
          </a:p>
          <a:p>
            <a:pPr marL="457200" indent="-457200" algn="just">
              <a:buFont typeface="Arial" panose="020B0604020202020204" pitchFamily="34" charset="0"/>
              <a:buChar char="•"/>
            </a:pPr>
            <a:r>
              <a:rPr lang="en-IN" dirty="0"/>
              <a:t>Analyse spatial and temporal trends in burned areas.</a:t>
            </a:r>
          </a:p>
          <a:p>
            <a:pPr marL="457200" indent="-457200" algn="just">
              <a:buFont typeface="Arial" panose="020B0604020202020204" pitchFamily="34" charset="0"/>
              <a:buChar char="•"/>
            </a:pPr>
            <a:r>
              <a:rPr lang="en-IN" dirty="0"/>
              <a:t>Study environmental impacts: NDVI, LULC, LST, and forest loss.</a:t>
            </a:r>
          </a:p>
          <a:p>
            <a:pPr marL="457200" indent="-457200" algn="just">
              <a:buFont typeface="Arial" panose="020B0604020202020204" pitchFamily="34" charset="0"/>
              <a:buChar char="•"/>
            </a:pPr>
            <a:r>
              <a:rPr lang="en-IN" dirty="0"/>
              <a:t>Utilize Google Earth Engine for scalable cloud-based processing.</a:t>
            </a:r>
          </a:p>
          <a:p>
            <a:pPr marL="0" indent="0"/>
            <a:endParaRPr lang="en-IN" dirty="0"/>
          </a:p>
        </p:txBody>
      </p:sp>
    </p:spTree>
    <p:extLst>
      <p:ext uri="{BB962C8B-B14F-4D97-AF65-F5344CB8AC3E}">
        <p14:creationId xmlns:p14="http://schemas.microsoft.com/office/powerpoint/2010/main" val="3152032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AF263-4A91-2BFD-6E89-E3A27D868071}"/>
              </a:ext>
            </a:extLst>
          </p:cNvPr>
          <p:cNvSpPr>
            <a:spLocks noGrp="1"/>
          </p:cNvSpPr>
          <p:nvPr>
            <p:ph type="title"/>
          </p:nvPr>
        </p:nvSpPr>
        <p:spPr/>
        <p:txBody>
          <a:bodyPr/>
          <a:lstStyle/>
          <a:p>
            <a:r>
              <a:rPr lang="en-IN" dirty="0"/>
              <a:t>Datasets and Tools</a:t>
            </a:r>
          </a:p>
        </p:txBody>
      </p:sp>
      <p:sp>
        <p:nvSpPr>
          <p:cNvPr id="3" name="Content Placeholder 2">
            <a:extLst>
              <a:ext uri="{FF2B5EF4-FFF2-40B4-BE49-F238E27FC236}">
                <a16:creationId xmlns:a16="http://schemas.microsoft.com/office/drawing/2014/main" id="{5B02417B-33B9-0F1E-CC10-1C0FF115F824}"/>
              </a:ext>
            </a:extLst>
          </p:cNvPr>
          <p:cNvSpPr>
            <a:spLocks noGrp="1"/>
          </p:cNvSpPr>
          <p:nvPr>
            <p:ph idx="1"/>
          </p:nvPr>
        </p:nvSpPr>
        <p:spPr>
          <a:xfrm>
            <a:off x="441960" y="1489393"/>
            <a:ext cx="10346014" cy="4351338"/>
          </a:xfrm>
        </p:spPr>
        <p:txBody>
          <a:bodyPr/>
          <a:lstStyle/>
          <a:p>
            <a:pPr marL="457200" indent="-457200">
              <a:buFont typeface="Arial" panose="020B0604020202020204" pitchFamily="34" charset="0"/>
              <a:buChar char="•"/>
            </a:pPr>
            <a:r>
              <a:rPr lang="en-IN" dirty="0"/>
              <a:t>MCD64A1 (MODIS) – Burned Area</a:t>
            </a:r>
          </a:p>
          <a:p>
            <a:pPr marL="457200" indent="-457200">
              <a:buFont typeface="Arial" panose="020B0604020202020204" pitchFamily="34" charset="0"/>
              <a:buChar char="•"/>
            </a:pPr>
            <a:r>
              <a:rPr lang="en-IN" dirty="0"/>
              <a:t>FIRMS – Active Fire Points</a:t>
            </a:r>
          </a:p>
          <a:p>
            <a:pPr marL="457200" indent="-457200">
              <a:buFont typeface="Arial" panose="020B0604020202020204" pitchFamily="34" charset="0"/>
              <a:buChar char="•"/>
            </a:pPr>
            <a:r>
              <a:rPr lang="en-IN" dirty="0"/>
              <a:t>MOD11A1 – Land Surface Temperature (LST)</a:t>
            </a:r>
          </a:p>
          <a:p>
            <a:pPr marL="457200" indent="-457200">
              <a:buFont typeface="Arial" panose="020B0604020202020204" pitchFamily="34" charset="0"/>
              <a:buChar char="•"/>
            </a:pPr>
            <a:r>
              <a:rPr lang="en-IN" dirty="0"/>
              <a:t>MOD13A2 – NDVI (Vegetation Health)</a:t>
            </a:r>
          </a:p>
          <a:p>
            <a:pPr marL="457200" indent="-457200">
              <a:buFont typeface="Arial" panose="020B0604020202020204" pitchFamily="34" charset="0"/>
              <a:buChar char="•"/>
            </a:pPr>
            <a:r>
              <a:rPr lang="en-IN" dirty="0"/>
              <a:t>MCD12C1 – Land Use Land Cover (LULC)</a:t>
            </a:r>
          </a:p>
          <a:p>
            <a:pPr marL="457200" indent="-457200">
              <a:buFont typeface="Arial" panose="020B0604020202020204" pitchFamily="34" charset="0"/>
              <a:buChar char="•"/>
            </a:pPr>
            <a:r>
              <a:rPr lang="en-IN" dirty="0"/>
              <a:t>Hansen – Global Forest Change</a:t>
            </a:r>
          </a:p>
          <a:p>
            <a:pPr marL="457200" indent="-457200">
              <a:buFont typeface="Arial" panose="020B0604020202020204" pitchFamily="34" charset="0"/>
              <a:buChar char="•"/>
            </a:pPr>
            <a:r>
              <a:rPr lang="en-IN" dirty="0"/>
              <a:t>Tools: Google Earth Engine, QGIS</a:t>
            </a:r>
            <a:r>
              <a:rPr lang="en-IN"/>
              <a:t>, Python</a:t>
            </a:r>
            <a:endParaRPr lang="en-IN" dirty="0"/>
          </a:p>
          <a:p>
            <a:pPr marL="0" indent="0"/>
            <a:endParaRPr lang="en-IN" dirty="0"/>
          </a:p>
        </p:txBody>
      </p:sp>
    </p:spTree>
    <p:extLst>
      <p:ext uri="{BB962C8B-B14F-4D97-AF65-F5344CB8AC3E}">
        <p14:creationId xmlns:p14="http://schemas.microsoft.com/office/powerpoint/2010/main" val="1054683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AB34E-ABE9-25F0-C2EC-AF7676A434E4}"/>
              </a:ext>
            </a:extLst>
          </p:cNvPr>
          <p:cNvSpPr>
            <a:spLocks noGrp="1"/>
          </p:cNvSpPr>
          <p:nvPr>
            <p:ph type="title"/>
          </p:nvPr>
        </p:nvSpPr>
        <p:spPr/>
        <p:txBody>
          <a:bodyPr/>
          <a:lstStyle/>
          <a:p>
            <a:r>
              <a:rPr lang="en-US" dirty="0"/>
              <a:t>Workflow in Google Earth Engine</a:t>
            </a:r>
            <a:endParaRPr lang="en-IN" dirty="0"/>
          </a:p>
        </p:txBody>
      </p:sp>
      <p:sp>
        <p:nvSpPr>
          <p:cNvPr id="3" name="Content Placeholder 2">
            <a:extLst>
              <a:ext uri="{FF2B5EF4-FFF2-40B4-BE49-F238E27FC236}">
                <a16:creationId xmlns:a16="http://schemas.microsoft.com/office/drawing/2014/main" id="{0A8A8F81-0855-2D8A-435C-457939E4776B}"/>
              </a:ext>
            </a:extLst>
          </p:cNvPr>
          <p:cNvSpPr>
            <a:spLocks noGrp="1"/>
          </p:cNvSpPr>
          <p:nvPr>
            <p:ph idx="1"/>
          </p:nvPr>
        </p:nvSpPr>
        <p:spPr/>
        <p:txBody>
          <a:bodyPr/>
          <a:lstStyle/>
          <a:p>
            <a:pPr marL="457200" indent="-457200" algn="just">
              <a:buFont typeface="Arial" panose="020B0604020202020204" pitchFamily="34" charset="0"/>
              <a:buChar char="•"/>
            </a:pPr>
            <a:r>
              <a:rPr lang="en-IN" dirty="0"/>
              <a:t>Define Region of Interest (Australia) using GAUL boundaries.</a:t>
            </a:r>
          </a:p>
          <a:p>
            <a:pPr marL="457200" indent="-457200" algn="just">
              <a:buFont typeface="Arial" panose="020B0604020202020204" pitchFamily="34" charset="0"/>
              <a:buChar char="•"/>
            </a:pPr>
            <a:r>
              <a:rPr lang="en-IN" dirty="0"/>
              <a:t> Filter and preprocess MODIS, FIRMS, Hansen datasets.</a:t>
            </a:r>
          </a:p>
          <a:p>
            <a:pPr marL="457200" indent="-457200" algn="just">
              <a:buFont typeface="Arial" panose="020B0604020202020204" pitchFamily="34" charset="0"/>
              <a:buChar char="•"/>
            </a:pPr>
            <a:r>
              <a:rPr lang="en-IN" dirty="0"/>
              <a:t> Calculate burned area, NDVI, LST, LULC, and forest loss.</a:t>
            </a:r>
          </a:p>
          <a:p>
            <a:pPr marL="457200" indent="-457200" algn="just">
              <a:buFont typeface="Arial" panose="020B0604020202020204" pitchFamily="34" charset="0"/>
              <a:buChar char="•"/>
            </a:pPr>
            <a:r>
              <a:rPr lang="en-IN" dirty="0"/>
              <a:t> Visualize and export results: maps, time series, statistics.</a:t>
            </a:r>
          </a:p>
        </p:txBody>
      </p:sp>
    </p:spTree>
    <p:extLst>
      <p:ext uri="{BB962C8B-B14F-4D97-AF65-F5344CB8AC3E}">
        <p14:creationId xmlns:p14="http://schemas.microsoft.com/office/powerpoint/2010/main" val="4136452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69B98-6015-3793-6DC2-96577D5EB1EB}"/>
              </a:ext>
            </a:extLst>
          </p:cNvPr>
          <p:cNvSpPr>
            <a:spLocks noGrp="1"/>
          </p:cNvSpPr>
          <p:nvPr>
            <p:ph type="title"/>
          </p:nvPr>
        </p:nvSpPr>
        <p:spPr>
          <a:xfrm>
            <a:off x="441960" y="136526"/>
            <a:ext cx="11262360" cy="880744"/>
          </a:xfrm>
        </p:spPr>
        <p:txBody>
          <a:bodyPr anchor="ctr">
            <a:normAutofit/>
          </a:bodyPr>
          <a:lstStyle/>
          <a:p>
            <a:r>
              <a:rPr lang="en-IN" dirty="0"/>
              <a:t>Burned Area Analysis (2019–2021)</a:t>
            </a:r>
          </a:p>
        </p:txBody>
      </p:sp>
      <p:sp>
        <p:nvSpPr>
          <p:cNvPr id="3" name="Content Placeholder 2">
            <a:extLst>
              <a:ext uri="{FF2B5EF4-FFF2-40B4-BE49-F238E27FC236}">
                <a16:creationId xmlns:a16="http://schemas.microsoft.com/office/drawing/2014/main" id="{4958D2D2-F941-6E13-D652-CC73A59E4670}"/>
              </a:ext>
            </a:extLst>
          </p:cNvPr>
          <p:cNvSpPr>
            <a:spLocks noGrp="1"/>
          </p:cNvSpPr>
          <p:nvPr>
            <p:ph idx="1"/>
          </p:nvPr>
        </p:nvSpPr>
        <p:spPr>
          <a:xfrm>
            <a:off x="441960" y="1489393"/>
            <a:ext cx="5471160" cy="4351338"/>
          </a:xfrm>
        </p:spPr>
        <p:txBody>
          <a:bodyPr>
            <a:normAutofit/>
          </a:bodyPr>
          <a:lstStyle/>
          <a:p>
            <a:pPr marL="457200" indent="-457200">
              <a:buFont typeface="Arial" panose="020B0604020202020204" pitchFamily="34" charset="0"/>
              <a:buChar char="•"/>
            </a:pPr>
            <a:r>
              <a:rPr lang="en-US" dirty="0"/>
              <a:t>Burned area calculated using MODIS MCD64A1 at scale of 500m.</a:t>
            </a:r>
          </a:p>
          <a:p>
            <a:pPr marL="457200" indent="-457200">
              <a:buFont typeface="Arial" panose="020B0604020202020204" pitchFamily="34" charset="0"/>
              <a:buChar char="•"/>
            </a:pPr>
            <a:r>
              <a:rPr lang="en-US" dirty="0"/>
              <a:t>Active fire points categorized by temperature (FIRMS ) at scale of 500m.</a:t>
            </a:r>
          </a:p>
          <a:p>
            <a:pPr marL="457200" indent="-457200">
              <a:buFont typeface="Arial" panose="020B0604020202020204" pitchFamily="34" charset="0"/>
              <a:buChar char="•"/>
            </a:pPr>
            <a:r>
              <a:rPr lang="en-US" dirty="0"/>
              <a:t>Annual burned area maps generated.</a:t>
            </a:r>
          </a:p>
          <a:p>
            <a:pPr marL="457200" indent="-457200">
              <a:buFont typeface="Arial" panose="020B0604020202020204" pitchFamily="34" charset="0"/>
              <a:buChar char="•"/>
            </a:pPr>
            <a:r>
              <a:rPr lang="en-US" dirty="0"/>
              <a:t>Exported statistics to CSV and files in  </a:t>
            </a:r>
            <a:r>
              <a:rPr lang="en-US" dirty="0" err="1"/>
              <a:t>GeoTIFF</a:t>
            </a:r>
            <a:r>
              <a:rPr lang="en-US" dirty="0"/>
              <a:t>.</a:t>
            </a:r>
          </a:p>
          <a:p>
            <a:pPr marL="457200" indent="-457200">
              <a:buFont typeface="Arial" panose="020B0604020202020204" pitchFamily="34" charset="0"/>
              <a:buChar char="•"/>
            </a:pPr>
            <a:endParaRPr lang="en-IN" dirty="0"/>
          </a:p>
        </p:txBody>
      </p:sp>
      <p:pic>
        <p:nvPicPr>
          <p:cNvPr id="4" name="Picture 3" descr="A map of australia with red spots&#10;&#10;AI-generated content may be incorrect.">
            <a:extLst>
              <a:ext uri="{FF2B5EF4-FFF2-40B4-BE49-F238E27FC236}">
                <a16:creationId xmlns:a16="http://schemas.microsoft.com/office/drawing/2014/main" id="{C760E7C6-EA19-898F-2360-17929B2D2B24}"/>
              </a:ext>
            </a:extLst>
          </p:cNvPr>
          <p:cNvPicPr>
            <a:picLocks noChangeAspect="1"/>
          </p:cNvPicPr>
          <p:nvPr/>
        </p:nvPicPr>
        <p:blipFill>
          <a:blip r:embed="rId2">
            <a:extLst>
              <a:ext uri="{28A0092B-C50C-407E-A947-70E740481C1C}">
                <a14:useLocalDpi xmlns:a14="http://schemas.microsoft.com/office/drawing/2010/main" val="0"/>
              </a:ext>
            </a:extLst>
          </a:blip>
          <a:srcRect l="11794" r="7109" b="2"/>
          <a:stretch>
            <a:fillRect/>
          </a:stretch>
        </p:blipFill>
        <p:spPr>
          <a:xfrm>
            <a:off x="6299202" y="1489392"/>
            <a:ext cx="5471160" cy="4351338"/>
          </a:xfrm>
          <a:prstGeom prst="rect">
            <a:avLst/>
          </a:prstGeom>
          <a:noFill/>
        </p:spPr>
      </p:pic>
    </p:spTree>
    <p:extLst>
      <p:ext uri="{BB962C8B-B14F-4D97-AF65-F5344CB8AC3E}">
        <p14:creationId xmlns:p14="http://schemas.microsoft.com/office/powerpoint/2010/main" val="26722828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8DBE8-CE3A-0F72-744E-F33A8EB16193}"/>
              </a:ext>
            </a:extLst>
          </p:cNvPr>
          <p:cNvSpPr>
            <a:spLocks noGrp="1"/>
          </p:cNvSpPr>
          <p:nvPr>
            <p:ph type="title"/>
          </p:nvPr>
        </p:nvSpPr>
        <p:spPr/>
        <p:txBody>
          <a:bodyPr/>
          <a:lstStyle/>
          <a:p>
            <a:r>
              <a:rPr lang="en-IN" dirty="0"/>
              <a:t>Burned Area(2019-2022)</a:t>
            </a:r>
          </a:p>
        </p:txBody>
      </p:sp>
      <p:pic>
        <p:nvPicPr>
          <p:cNvPr id="6" name="Content Placeholder 5" descr="A graph with blue dots and numbers&#10;&#10;AI-generated content may be incorrect.">
            <a:extLst>
              <a:ext uri="{FF2B5EF4-FFF2-40B4-BE49-F238E27FC236}">
                <a16:creationId xmlns:a16="http://schemas.microsoft.com/office/drawing/2014/main" id="{CFD2A0EF-1804-219C-3C77-67CFEC5686E5}"/>
              </a:ext>
            </a:extLst>
          </p:cNvPr>
          <p:cNvPicPr>
            <a:picLocks noGrp="1" noChangeAspect="1"/>
          </p:cNvPicPr>
          <p:nvPr>
            <p:ph idx="1"/>
          </p:nvPr>
        </p:nvPicPr>
        <p:blipFill>
          <a:blip r:embed="rId2"/>
          <a:stretch>
            <a:fillRect/>
          </a:stretch>
        </p:blipFill>
        <p:spPr>
          <a:xfrm>
            <a:off x="2259512" y="1801628"/>
            <a:ext cx="6895245" cy="3491412"/>
          </a:xfrm>
        </p:spPr>
      </p:pic>
    </p:spTree>
    <p:extLst>
      <p:ext uri="{BB962C8B-B14F-4D97-AF65-F5344CB8AC3E}">
        <p14:creationId xmlns:p14="http://schemas.microsoft.com/office/powerpoint/2010/main" val="253021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9F793-4D4B-8D18-3139-416B92304D01}"/>
              </a:ext>
            </a:extLst>
          </p:cNvPr>
          <p:cNvSpPr>
            <a:spLocks noGrp="1"/>
          </p:cNvSpPr>
          <p:nvPr>
            <p:ph type="title"/>
          </p:nvPr>
        </p:nvSpPr>
        <p:spPr>
          <a:xfrm>
            <a:off x="441960" y="136526"/>
            <a:ext cx="11262360" cy="880744"/>
          </a:xfrm>
        </p:spPr>
        <p:txBody>
          <a:bodyPr anchor="ctr">
            <a:normAutofit/>
          </a:bodyPr>
          <a:lstStyle/>
          <a:p>
            <a:r>
              <a:rPr lang="en-IN" dirty="0"/>
              <a:t>Vegetation Health &amp; Temperature</a:t>
            </a:r>
          </a:p>
        </p:txBody>
      </p:sp>
      <p:sp>
        <p:nvSpPr>
          <p:cNvPr id="3" name="Content Placeholder 2">
            <a:extLst>
              <a:ext uri="{FF2B5EF4-FFF2-40B4-BE49-F238E27FC236}">
                <a16:creationId xmlns:a16="http://schemas.microsoft.com/office/drawing/2014/main" id="{079A2F0F-8180-D3CE-E6C2-62BD2AC24231}"/>
              </a:ext>
            </a:extLst>
          </p:cNvPr>
          <p:cNvSpPr>
            <a:spLocks noGrp="1"/>
          </p:cNvSpPr>
          <p:nvPr>
            <p:ph idx="1"/>
          </p:nvPr>
        </p:nvSpPr>
        <p:spPr>
          <a:xfrm>
            <a:off x="441960" y="1489393"/>
            <a:ext cx="5471160" cy="4351338"/>
          </a:xfrm>
        </p:spPr>
        <p:txBody>
          <a:bodyPr>
            <a:normAutofit/>
          </a:bodyPr>
          <a:lstStyle/>
          <a:p>
            <a:pPr marL="457200" indent="-457200">
              <a:buFont typeface="Arial" panose="020B0604020202020204" pitchFamily="34" charset="0"/>
              <a:buChar char="•"/>
            </a:pPr>
            <a:r>
              <a:rPr lang="en-US" dirty="0"/>
              <a:t>NDVI monthly time series from 2010 to 2021 at a scale of 1000m.</a:t>
            </a:r>
          </a:p>
          <a:p>
            <a:pPr marL="457200" indent="-457200">
              <a:buFont typeface="Arial" panose="020B0604020202020204" pitchFamily="34" charset="0"/>
              <a:buChar char="•"/>
            </a:pPr>
            <a:r>
              <a:rPr lang="en-US" dirty="0"/>
              <a:t>Mean LST visualized using MOD11A1 for 2019.</a:t>
            </a:r>
          </a:p>
        </p:txBody>
      </p:sp>
      <p:pic>
        <p:nvPicPr>
          <p:cNvPr id="5" name="Picture 4" descr="A green line graph with numbers&#10;&#10;AI-generated content may be incorrect.">
            <a:extLst>
              <a:ext uri="{FF2B5EF4-FFF2-40B4-BE49-F238E27FC236}">
                <a16:creationId xmlns:a16="http://schemas.microsoft.com/office/drawing/2014/main" id="{3E0C92E6-3FF0-6EF4-C674-8E67139619BD}"/>
              </a:ext>
            </a:extLst>
          </p:cNvPr>
          <p:cNvPicPr>
            <a:picLocks noChangeAspect="1"/>
          </p:cNvPicPr>
          <p:nvPr/>
        </p:nvPicPr>
        <p:blipFill>
          <a:blip r:embed="rId2"/>
          <a:srcRect l="4424" t="11349" r="7762" b="5161"/>
          <a:stretch/>
        </p:blipFill>
        <p:spPr>
          <a:xfrm>
            <a:off x="5913120" y="1911927"/>
            <a:ext cx="5974080" cy="3730337"/>
          </a:xfrm>
          <a:prstGeom prst="rect">
            <a:avLst/>
          </a:prstGeom>
          <a:noFill/>
        </p:spPr>
      </p:pic>
    </p:spTree>
    <p:extLst>
      <p:ext uri="{BB962C8B-B14F-4D97-AF65-F5344CB8AC3E}">
        <p14:creationId xmlns:p14="http://schemas.microsoft.com/office/powerpoint/2010/main" val="2231504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CEFBD-9978-2E89-A25B-707239AD5D59}"/>
              </a:ext>
            </a:extLst>
          </p:cNvPr>
          <p:cNvSpPr>
            <a:spLocks noGrp="1"/>
          </p:cNvSpPr>
          <p:nvPr>
            <p:ph type="title"/>
          </p:nvPr>
        </p:nvSpPr>
        <p:spPr>
          <a:xfrm>
            <a:off x="441960" y="136526"/>
            <a:ext cx="11262360" cy="880744"/>
          </a:xfrm>
        </p:spPr>
        <p:txBody>
          <a:bodyPr anchor="ctr">
            <a:normAutofit/>
          </a:bodyPr>
          <a:lstStyle/>
          <a:p>
            <a:r>
              <a:rPr lang="en-IN" dirty="0"/>
              <a:t>NDVI Anomaly</a:t>
            </a:r>
          </a:p>
        </p:txBody>
      </p:sp>
      <p:sp>
        <p:nvSpPr>
          <p:cNvPr id="3" name="Content Placeholder 2">
            <a:extLst>
              <a:ext uri="{FF2B5EF4-FFF2-40B4-BE49-F238E27FC236}">
                <a16:creationId xmlns:a16="http://schemas.microsoft.com/office/drawing/2014/main" id="{02C851F1-9CC0-C310-0A27-B130C6575D65}"/>
              </a:ext>
            </a:extLst>
          </p:cNvPr>
          <p:cNvSpPr>
            <a:spLocks noGrp="1"/>
          </p:cNvSpPr>
          <p:nvPr>
            <p:ph idx="1"/>
          </p:nvPr>
        </p:nvSpPr>
        <p:spPr>
          <a:xfrm>
            <a:off x="441960" y="1489393"/>
            <a:ext cx="5471160" cy="4351338"/>
          </a:xfrm>
        </p:spPr>
        <p:txBody>
          <a:bodyPr>
            <a:normAutofit/>
          </a:bodyPr>
          <a:lstStyle/>
          <a:p>
            <a:pPr marL="457200" indent="-457200">
              <a:buFont typeface="Arial" panose="020B0604020202020204" pitchFamily="34" charset="0"/>
              <a:buChar char="•"/>
            </a:pPr>
            <a:r>
              <a:rPr lang="en-US" dirty="0"/>
              <a:t>NDVI anomaly analysis (2020 vs 2021) detects post-fire recovery.</a:t>
            </a:r>
          </a:p>
          <a:p>
            <a:pPr marL="457200" indent="-457200">
              <a:buFont typeface="Arial" panose="020B0604020202020204" pitchFamily="34" charset="0"/>
              <a:buChar char="•"/>
            </a:pPr>
            <a:r>
              <a:rPr lang="en-US" dirty="0"/>
              <a:t>Vegetation degradation and regrowth visualized spatially.</a:t>
            </a:r>
          </a:p>
          <a:p>
            <a:pPr marL="914400" lvl="1" indent="-457200" algn="just"/>
            <a:r>
              <a:rPr lang="en-IN" sz="1800" dirty="0">
                <a:effectLst/>
                <a:ea typeface="Aptos" panose="020B0004020202020204" pitchFamily="34" charset="0"/>
                <a:cs typeface="Latha" panose="020B0604020202020204" pitchFamily="34" charset="0"/>
              </a:rPr>
              <a:t>Indicate a decline in vegetation health cover in 2021 compared to 2020.</a:t>
            </a:r>
          </a:p>
          <a:p>
            <a:pPr lvl="1" algn="just"/>
            <a:r>
              <a:rPr lang="en-US" sz="1800" dirty="0"/>
              <a:t>	</a:t>
            </a:r>
            <a:r>
              <a:rPr lang="en-IN" sz="1800" dirty="0">
                <a:effectLst/>
                <a:ea typeface="Aptos" panose="020B0004020202020204" pitchFamily="34" charset="0"/>
                <a:cs typeface="Latha" panose="020B0604020202020204" pitchFamily="34" charset="0"/>
              </a:rPr>
              <a:t>Indicate vegetation regrowth or 	improvement, possibly due to recovery     	post-</a:t>
            </a:r>
            <a:r>
              <a:rPr lang="en-IN" sz="1800" dirty="0">
                <a:ea typeface="Aptos" panose="020B0004020202020204" pitchFamily="34" charset="0"/>
                <a:cs typeface="Latha" panose="020B0604020202020204" pitchFamily="34" charset="0"/>
              </a:rPr>
              <a:t>f</a:t>
            </a:r>
            <a:r>
              <a:rPr lang="en-IN" sz="1800" dirty="0">
                <a:effectLst/>
                <a:ea typeface="Aptos" panose="020B0004020202020204" pitchFamily="34" charset="0"/>
                <a:cs typeface="Latha" panose="020B0604020202020204" pitchFamily="34" charset="0"/>
              </a:rPr>
              <a:t>ire.</a:t>
            </a:r>
            <a:endParaRPr lang="en-US" sz="1800" dirty="0"/>
          </a:p>
        </p:txBody>
      </p:sp>
      <p:pic>
        <p:nvPicPr>
          <p:cNvPr id="4" name="Picture 3" descr="A map of australia with red and green spots&#10;&#10;AI-generated content may be incorrect.">
            <a:extLst>
              <a:ext uri="{FF2B5EF4-FFF2-40B4-BE49-F238E27FC236}">
                <a16:creationId xmlns:a16="http://schemas.microsoft.com/office/drawing/2014/main" id="{D277EA52-631C-2960-7630-E8F5503C19C8}"/>
              </a:ext>
            </a:extLst>
          </p:cNvPr>
          <p:cNvPicPr>
            <a:picLocks noChangeAspect="1"/>
          </p:cNvPicPr>
          <p:nvPr/>
        </p:nvPicPr>
        <p:blipFill>
          <a:blip r:embed="rId2"/>
          <a:stretch>
            <a:fillRect/>
          </a:stretch>
        </p:blipFill>
        <p:spPr>
          <a:xfrm>
            <a:off x="6299202" y="1681765"/>
            <a:ext cx="5471160" cy="3966591"/>
          </a:xfrm>
          <a:prstGeom prst="rect">
            <a:avLst/>
          </a:prstGeom>
          <a:noFill/>
        </p:spPr>
      </p:pic>
      <p:sp>
        <p:nvSpPr>
          <p:cNvPr id="6" name="Rectangle 5">
            <a:extLst>
              <a:ext uri="{FF2B5EF4-FFF2-40B4-BE49-F238E27FC236}">
                <a16:creationId xmlns:a16="http://schemas.microsoft.com/office/drawing/2014/main" id="{B2D629EC-622B-C937-19A5-62C33768F7FF}"/>
              </a:ext>
            </a:extLst>
          </p:cNvPr>
          <p:cNvSpPr/>
          <p:nvPr/>
        </p:nvSpPr>
        <p:spPr>
          <a:xfrm>
            <a:off x="872836" y="3896591"/>
            <a:ext cx="426028" cy="135082"/>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497DD4C1-55AC-9824-CC28-81E8781599C3}"/>
              </a:ext>
            </a:extLst>
          </p:cNvPr>
          <p:cNvSpPr/>
          <p:nvPr/>
        </p:nvSpPr>
        <p:spPr>
          <a:xfrm>
            <a:off x="872836" y="4503796"/>
            <a:ext cx="426028" cy="135082"/>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Tree>
    <p:extLst>
      <p:ext uri="{BB962C8B-B14F-4D97-AF65-F5344CB8AC3E}">
        <p14:creationId xmlns:p14="http://schemas.microsoft.com/office/powerpoint/2010/main" val="630083024"/>
      </p:ext>
    </p:extLst>
  </p:cSld>
  <p:clrMapOvr>
    <a:masterClrMapping/>
  </p:clrMapOvr>
</p:sld>
</file>

<file path=ppt/theme/theme1.xml><?xml version="1.0" encoding="utf-8"?>
<a:theme xmlns:a="http://schemas.openxmlformats.org/drawingml/2006/main" name="Politecnico di Milano">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litecnico di Milano" id="{C049509C-A831-417C-99C2-0889A2F852E5}" vid="{084A2198-BC68-4AD5-A616-34740D2C5D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Politecnico di Milano</Template>
  <TotalTime>4199</TotalTime>
  <Words>563</Words>
  <Application>Microsoft Office PowerPoint</Application>
  <PresentationFormat>Widescreen</PresentationFormat>
  <Paragraphs>77</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Arial</vt:lpstr>
      <vt:lpstr>Calibri</vt:lpstr>
      <vt:lpstr>Politecnico di Milano</vt:lpstr>
      <vt:lpstr>Comparison of spatio-temporal burned area distribution</vt:lpstr>
      <vt:lpstr>Why Study Burned Area Distribution in Australia?</vt:lpstr>
      <vt:lpstr>Project Objectives</vt:lpstr>
      <vt:lpstr>Datasets and Tools</vt:lpstr>
      <vt:lpstr>Workflow in Google Earth Engine</vt:lpstr>
      <vt:lpstr>Burned Area Analysis (2019–2021)</vt:lpstr>
      <vt:lpstr>Burned Area(2019-2022)</vt:lpstr>
      <vt:lpstr>Vegetation Health &amp; Temperature</vt:lpstr>
      <vt:lpstr>NDVI Anomaly</vt:lpstr>
      <vt:lpstr>Land Cover and Forest Change</vt:lpstr>
      <vt:lpstr>Forest Loss</vt:lpstr>
      <vt:lpstr>Insights and Interpretation</vt:lpstr>
      <vt:lpstr>Conclusion &amp; Challenges</vt:lpstr>
      <vt:lpstr>PowerPoint Presentation</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Rishikesh Miriyala</cp:lastModifiedBy>
  <cp:revision>103</cp:revision>
  <dcterms:created xsi:type="dcterms:W3CDTF">2015-05-26T12:27:57Z</dcterms:created>
  <dcterms:modified xsi:type="dcterms:W3CDTF">2025-06-04T23:17:14Z</dcterms:modified>
</cp:coreProperties>
</file>